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4FD2AD0-EA4A-4BBC-858F-B1A12ECA7976}">
  <a:tblStyle styleId="{B4FD2AD0-EA4A-4BBC-858F-B1A12ECA797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Kelly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Kelly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143928" cy="3157326"/>
          </a:xfrm>
          <a:prstGeom prst="flowChartMultidocument">
            <a:avLst/>
          </a:prstGeom>
          <a:solidFill>
            <a:srgbClr val="061F7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    How To Find Success At The    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chemeClr val="lt1"/>
                </a:solidFill>
              </a:rPr>
              <a:t>    Concert MPA With A 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    “Limited Instrumentation” 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chemeClr val="lt1"/>
                </a:solidFill>
              </a:rPr>
              <a:t>    Ensemble</a:t>
            </a:r>
            <a:endParaRPr sz="4000"/>
          </a:p>
        </p:txBody>
      </p:sp>
      <p:sp>
        <p:nvSpPr>
          <p:cNvPr id="55" name="Shape 55"/>
          <p:cNvSpPr txBox="1"/>
          <p:nvPr/>
        </p:nvSpPr>
        <p:spPr>
          <a:xfrm>
            <a:off x="-50" y="2662950"/>
            <a:ext cx="91440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Presented by</a:t>
            </a:r>
            <a:endParaRPr b="1" i="1" sz="18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Ms. Kelly Dorsey, Union County High School</a:t>
            </a:r>
            <a:endParaRPr b="1" sz="18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Mr. Ivan Wansley, Clinician/Conductor/Adjudicator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January 13, 2017</a:t>
            </a:r>
            <a:endParaRPr b="1" sz="16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Sponsored by The American School Band Director’s Association</a:t>
            </a:r>
            <a:endParaRPr b="1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215800" y="242750"/>
            <a:ext cx="87663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Score Preparation</a:t>
            </a:r>
            <a:endParaRPr b="1" sz="3000"/>
          </a:p>
        </p:txBody>
      </p:sp>
      <p:sp>
        <p:nvSpPr>
          <p:cNvPr id="116" name="Shape 116"/>
          <p:cNvSpPr txBox="1"/>
          <p:nvPr/>
        </p:nvSpPr>
        <p:spPr>
          <a:xfrm>
            <a:off x="403825" y="875500"/>
            <a:ext cx="83529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•Score Rehearsal Preparation: A Realistic Approach for Instrumental Conductors  by Gary Stith</a:t>
            </a:r>
            <a:endParaRPr sz="18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•We should all strive to become better conductors for our students.  It is our responsibility to become the music.  We need to visually show them the music.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•Watch YouTube Videos of great conductors.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        	Ex: Carlos Kleiber (Beethoven Sym. #4 and #7)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•Attend Conducting Symposiums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•Attend All-State Rehearsals with the intention of watching conductors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•Attend your Concert MPA’s to listen to bands and watch conductors. 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215800" y="242750"/>
            <a:ext cx="87663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Suggested Literature</a:t>
            </a:r>
            <a:endParaRPr b="1" sz="3000"/>
          </a:p>
        </p:txBody>
      </p:sp>
      <p:sp>
        <p:nvSpPr>
          <p:cNvPr id="122" name="Shape 122"/>
          <p:cNvSpPr txBox="1"/>
          <p:nvPr/>
        </p:nvSpPr>
        <p:spPr>
          <a:xfrm>
            <a:off x="403825" y="875500"/>
            <a:ext cx="83529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800">
                <a:solidFill>
                  <a:schemeClr val="dk1"/>
                </a:solidFill>
              </a:rPr>
              <a:t>•Of Emerald Shires – Myers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800">
                <a:solidFill>
                  <a:schemeClr val="dk1"/>
                </a:solidFill>
              </a:rPr>
              <a:t>•All the Pretty Little Horses – McGinty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800">
                <a:solidFill>
                  <a:schemeClr val="dk1"/>
                </a:solidFill>
              </a:rPr>
              <a:t>•Air and Alleluia – Mozart/Kinyon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800">
                <a:solidFill>
                  <a:schemeClr val="dk1"/>
                </a:solidFill>
              </a:rPr>
              <a:t>•Shaker Variants – Del Borgo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800">
                <a:solidFill>
                  <a:schemeClr val="dk1"/>
                </a:solidFill>
              </a:rPr>
              <a:t>•Sea Song Trilogy – McGinty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800">
                <a:solidFill>
                  <a:schemeClr val="dk1"/>
                </a:solidFill>
              </a:rPr>
              <a:t>•Sea Song Fantasy – McGinty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800">
                <a:solidFill>
                  <a:schemeClr val="dk1"/>
                </a:solidFill>
              </a:rPr>
              <a:t>•Two Scottish Dances - Vinson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t/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255050" y="276300"/>
            <a:ext cx="85443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Auburndale High School Band 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Hannah Haugen, Director</a:t>
            </a:r>
            <a:endParaRPr sz="2400"/>
          </a:p>
        </p:txBody>
      </p:sp>
      <p:sp>
        <p:nvSpPr>
          <p:cNvPr id="128" name="Shape 128"/>
          <p:cNvSpPr txBox="1"/>
          <p:nvPr/>
        </p:nvSpPr>
        <p:spPr>
          <a:xfrm>
            <a:off x="403825" y="1317750"/>
            <a:ext cx="8395500" cy="3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Demographics</a:t>
            </a:r>
            <a:endParaRPr b="1" u="sng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High School   - 1180 Student population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Middle School  - 800 Student population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private and charter schools but no band programs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Industry is Citrus and Farming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Located off I-4 between Tampa and Orlando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255050" y="276300"/>
            <a:ext cx="85443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Auburndale High School Band 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Hannah Haugen, Director</a:t>
            </a:r>
            <a:endParaRPr sz="2400"/>
          </a:p>
        </p:txBody>
      </p:sp>
      <p:sp>
        <p:nvSpPr>
          <p:cNvPr id="134" name="Shape 134"/>
          <p:cNvSpPr txBox="1"/>
          <p:nvPr/>
        </p:nvSpPr>
        <p:spPr>
          <a:xfrm>
            <a:off x="403825" y="1317750"/>
            <a:ext cx="8395500" cy="3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Instrumentation of Ensemble</a:t>
            </a:r>
            <a:endParaRPr b="1" u="sng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third of the band is currently playing a different instrument than they played in Middle School.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Flutes - One 1st, two 2nd’s.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Oboes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Clarinets - One 1st, One 2nd, Two 3rd’s.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Bass Clarinet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Alto Saxes - One 1st, One 2nd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Tenor Sax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Bari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Bassoons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Trumpets - One 1st, One 2nd, Two 3rds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Trombones - One 1st, One 2nd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Baritones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Tubas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Percussion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4491800" y="2228075"/>
            <a:ext cx="2834100" cy="24420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5084375" y="2624675"/>
            <a:ext cx="16935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8 - 9th Graders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7 - 10th Graders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9 - 11th Graders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6 - 12th Graders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783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425" y="304800"/>
            <a:ext cx="43753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25" y="152400"/>
            <a:ext cx="3707205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525" y="266700"/>
            <a:ext cx="302075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25" y="135300"/>
            <a:ext cx="4251024" cy="50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287" y="135300"/>
            <a:ext cx="4040789" cy="485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25" y="152400"/>
            <a:ext cx="3707205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3655" y="384100"/>
            <a:ext cx="300726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226349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8450" y="0"/>
            <a:ext cx="4357550" cy="505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25" y="152400"/>
            <a:ext cx="3707205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1055" y="251325"/>
            <a:ext cx="307421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370450" y="878300"/>
            <a:ext cx="81072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Start kids on instruments at the end and/or the beginning of the school year to fill out instrumentation for the future.  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Offer candy, pizza or extra credit.  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700">
                <a:solidFill>
                  <a:schemeClr val="dk1"/>
                </a:solidFill>
              </a:rPr>
              <a:t>In reality we are getting th</a:t>
            </a:r>
            <a:r>
              <a:rPr lang="en" sz="1700"/>
              <a:t>em to </a:t>
            </a:r>
            <a:r>
              <a:rPr b="1" lang="en" sz="1700"/>
              <a:t>invest</a:t>
            </a:r>
            <a:r>
              <a:rPr lang="en" sz="1700"/>
              <a:t> in </a:t>
            </a:r>
            <a:r>
              <a:rPr lang="en" sz="1700">
                <a:solidFill>
                  <a:schemeClr val="dk1"/>
                </a:solidFill>
              </a:rPr>
              <a:t>the program.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Ex:  move saxes to bassoon or oboe, flute to tuba, saxes to baritone/trombone.  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It can be done, you just HAVE to do it!  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However, if you do not have tubas, you still have to fill the band sound from the bottom up. </a:t>
            </a:r>
            <a:endParaRPr sz="17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61" name="Shape 61"/>
          <p:cNvSpPr txBox="1"/>
          <p:nvPr/>
        </p:nvSpPr>
        <p:spPr>
          <a:xfrm>
            <a:off x="370450" y="237200"/>
            <a:ext cx="8476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Be smart from the beginning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403825" y="1317750"/>
            <a:ext cx="8395500" cy="3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100"/>
            <a:ext cx="4568325" cy="53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125" y="5800"/>
            <a:ext cx="4568325" cy="525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775" y="0"/>
            <a:ext cx="45761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1675"/>
            <a:ext cx="4238700" cy="50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0" y="0"/>
            <a:ext cx="9143928" cy="3157326"/>
          </a:xfrm>
          <a:prstGeom prst="flowChartMultidocument">
            <a:avLst/>
          </a:prstGeom>
          <a:solidFill>
            <a:srgbClr val="061F7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    How To Find Success At The    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chemeClr val="lt1"/>
                </a:solidFill>
              </a:rPr>
              <a:t>    Concert MPA With A 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    “Limited Instrumentation” 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chemeClr val="lt1"/>
                </a:solidFill>
              </a:rPr>
              <a:t>    Ensemble</a:t>
            </a:r>
            <a:endParaRPr sz="4000"/>
          </a:p>
        </p:txBody>
      </p:sp>
      <p:sp>
        <p:nvSpPr>
          <p:cNvPr id="191" name="Shape 191"/>
          <p:cNvSpPr txBox="1"/>
          <p:nvPr/>
        </p:nvSpPr>
        <p:spPr>
          <a:xfrm>
            <a:off x="-50" y="2662950"/>
            <a:ext cx="91440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Presented by</a:t>
            </a:r>
            <a:endParaRPr b="1"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Ms. Kelly Dorsey, Union County High School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Mr. Ivan Wansley, Clinician/Conductor/Adjudicator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January 13, 2017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Sponsored by The American School Band Director’s Association</a:t>
            </a:r>
            <a:endParaRPr b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370450" y="878300"/>
            <a:ext cx="81072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Look for pieces with block scoring. Ex: no more than 2 tpt/cl. parts, 1 horn part, no more than two different low voice parts.</a:t>
            </a:r>
            <a:endParaRPr sz="17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You can change scoring but not voicing.</a:t>
            </a:r>
            <a:endParaRPr sz="17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Take all 1st clarinets down an octave </a:t>
            </a:r>
            <a:r>
              <a:rPr lang="en" sz="1700"/>
              <a:t>but leave one player up.</a:t>
            </a:r>
            <a:endParaRPr sz="17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Double parts 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If your lower part players cannot handle, do not be afraid to re-assign. 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             Ex: If 1st part player is silent, they can cover a 3rd part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Notate changes in score.  Don’t allow the judges to guess what you are doing, make sure they KNOW what you are doing.</a:t>
            </a:r>
            <a:endParaRPr sz="17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67" name="Shape 67"/>
          <p:cNvSpPr txBox="1"/>
          <p:nvPr/>
        </p:nvSpPr>
        <p:spPr>
          <a:xfrm>
            <a:off x="370450" y="237200"/>
            <a:ext cx="8476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Scoring options</a:t>
            </a:r>
            <a:endParaRPr b="1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612650" y="237200"/>
            <a:ext cx="77652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Chordal Analysis</a:t>
            </a:r>
            <a:r>
              <a:rPr b="1" lang="en" sz="3000"/>
              <a:t> </a:t>
            </a:r>
            <a:r>
              <a:rPr lang="en" sz="3000"/>
              <a:t> </a:t>
            </a:r>
            <a:endParaRPr sz="3000"/>
          </a:p>
        </p:txBody>
      </p:sp>
      <p:sp>
        <p:nvSpPr>
          <p:cNvPr id="73" name="Shape 73"/>
          <p:cNvSpPr txBox="1"/>
          <p:nvPr/>
        </p:nvSpPr>
        <p:spPr>
          <a:xfrm>
            <a:off x="302550" y="878350"/>
            <a:ext cx="84717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Chordal analysis should happen at least at the transition</a:t>
            </a:r>
            <a:r>
              <a:rPr lang="en" sz="1700"/>
              <a:t>, cadence points, and areas of accidentals.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Fillmore/Bennett, Sousa, and King marches include the following in their chord scoring: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85% voices on the root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14% voices on the 5th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 1% voices on the 3rd  - This MUST be changed!  The 3rd determines the quality of the chord.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Tip: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One way to make your ears better is to make a piano reduction score and play it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there is something on the score you see and don’t hear, STOP and focus on it!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612650" y="237200"/>
            <a:ext cx="77652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Interchangeable instrumentation</a:t>
            </a:r>
            <a:r>
              <a:rPr lang="en" sz="3000"/>
              <a:t>  </a:t>
            </a:r>
            <a:endParaRPr sz="3000"/>
          </a:p>
        </p:txBody>
      </p:sp>
      <p:sp>
        <p:nvSpPr>
          <p:cNvPr id="79" name="Shape 79"/>
          <p:cNvSpPr txBox="1"/>
          <p:nvPr/>
        </p:nvSpPr>
        <p:spPr>
          <a:xfrm>
            <a:off x="669650" y="878350"/>
            <a:ext cx="76083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Oboe solo -  muted trumpet -  clarinet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Trombone - Baritone - French Horn - Bassoon - Tenor Sax - Bass Clarinet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Tuba - Bari Sax - Bass Clarinet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Clarinet - Trumpet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Alto Sax - French Horn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Flute - Oboe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Split clarinet parts to help the French Horns or Trumpets</a:t>
            </a:r>
            <a:endParaRPr sz="17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Have a Baritone play the 2nd or 3rd trombone part</a:t>
            </a:r>
            <a:endParaRPr sz="17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Tip: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Be sure the voicing is correct when interchanging parts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Study Marching Band scores to view simple similarities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18800" y="148775"/>
            <a:ext cx="8629200" cy="1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Transpositions</a:t>
            </a:r>
            <a:endParaRPr b="1"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Transposing instruments finger higher than they sound with the exception of the piccolo which sounds an octave </a:t>
            </a:r>
            <a:r>
              <a:rPr lang="en" sz="1700"/>
              <a:t>higher than it fingers and the Eb Soprano Clarinet which sounds a minor third lower than it fingers.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.</a:t>
            </a:r>
            <a:endParaRPr b="1" sz="3000"/>
          </a:p>
        </p:txBody>
      </p:sp>
      <p:sp>
        <p:nvSpPr>
          <p:cNvPr id="85" name="Shape 85"/>
          <p:cNvSpPr txBox="1"/>
          <p:nvPr/>
        </p:nvSpPr>
        <p:spPr>
          <a:xfrm>
            <a:off x="97700" y="4289725"/>
            <a:ext cx="88503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Tip: </a:t>
            </a:r>
            <a:endParaRPr sz="17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Bari Sax can read Tuba parts as long as they change the key signature and the clef sign.</a:t>
            </a:r>
            <a:endParaRPr sz="1700"/>
          </a:p>
        </p:txBody>
      </p:sp>
      <p:graphicFrame>
        <p:nvGraphicFramePr>
          <p:cNvPr id="86" name="Shape 86"/>
          <p:cNvGraphicFramePr/>
          <p:nvPr/>
        </p:nvGraphicFramePr>
        <p:xfrm>
          <a:off x="304800" y="1622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{B4FD2AD0-EA4A-4BBC-858F-B1A12ECA7976}</a:tableStyleId>
              </a:tblPr>
              <a:tblGrid>
                <a:gridCol w="1609725"/>
                <a:gridCol w="2095500"/>
                <a:gridCol w="2238375"/>
                <a:gridCol w="2590800"/>
              </a:tblGrid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Bb Family</a:t>
                      </a:r>
                      <a:endParaRPr b="1"/>
                    </a:p>
                  </a:txBody>
                  <a:tcPr marT="19050" marB="19050" marR="28575" marL="28575" anchor="b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Major 2nd</a:t>
                      </a:r>
                      <a:endParaRPr b="1"/>
                    </a:p>
                  </a:txBody>
                  <a:tcPr marT="19050" marB="19050" marR="28575" marL="28575" anchor="b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Major 2nd + octave</a:t>
                      </a:r>
                      <a:endParaRPr b="1"/>
                    </a:p>
                  </a:txBody>
                  <a:tcPr marT="19050" marB="19050" marR="28575" marL="28575" anchor="b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Major 2nd + 2 octaves</a:t>
                      </a:r>
                      <a:endParaRPr b="1"/>
                    </a:p>
                  </a:txBody>
                  <a:tcPr marT="19050" marB="19050" marR="28575" marL="28575" anchor="b">
                    <a:solidFill>
                      <a:srgbClr val="F3F3F3"/>
                    </a:solidFill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Clarinet</a:t>
                      </a:r>
                      <a:endParaRPr sz="1300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Tenor Saxophone</a:t>
                      </a:r>
                      <a:endParaRPr sz="1300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Bb Contra Clarinet</a:t>
                      </a:r>
                      <a:endParaRPr sz="1300"/>
                    </a:p>
                  </a:txBody>
                  <a:tcPr marT="19050" marB="19050" marR="28575" marL="28575" anchor="b"/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Soprano Sax</a:t>
                      </a:r>
                      <a:endParaRPr sz="1300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Bass Clarinet</a:t>
                      </a:r>
                      <a:endParaRPr sz="1300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Trumpet</a:t>
                      </a:r>
                      <a:endParaRPr sz="1300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Baritone Treble Clef</a:t>
                      </a:r>
                      <a:endParaRPr sz="1300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Eb Family</a:t>
                      </a:r>
                      <a:endParaRPr b="1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Down </a:t>
                      </a:r>
                      <a:r>
                        <a:rPr b="1" lang="en"/>
                        <a:t>a minor 3rd</a:t>
                      </a:r>
                      <a:endParaRPr b="1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Major 6th</a:t>
                      </a:r>
                      <a:endParaRPr b="1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Major 6th + octave</a:t>
                      </a:r>
                      <a:endParaRPr b="1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Eb Soprano Clar.</a:t>
                      </a:r>
                      <a:endParaRPr sz="1300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Alto Sax</a:t>
                      </a:r>
                      <a:endParaRPr sz="1300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Bari Sax</a:t>
                      </a:r>
                      <a:endParaRPr sz="1300"/>
                    </a:p>
                  </a:txBody>
                  <a:tcPr marT="19050" marB="19050" marR="28575" marL="28575" anchor="b"/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Alto Clarinet</a:t>
                      </a:r>
                      <a:endParaRPr sz="1300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Eb Contra Clarinet</a:t>
                      </a:r>
                      <a:endParaRPr sz="1300"/>
                    </a:p>
                  </a:txBody>
                  <a:tcPr marT="19050" marB="19050" marR="28575" marL="28575" anchor="b"/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 Family</a:t>
                      </a:r>
                      <a:endParaRPr b="1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Perfect 5th</a:t>
                      </a:r>
                      <a:endParaRPr b="1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French Horn</a:t>
                      </a:r>
                      <a:endParaRPr sz="1300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English Horn</a:t>
                      </a:r>
                      <a:endParaRPr sz="1300"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455925" y="294175"/>
            <a:ext cx="7722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Rhythmic Changes</a:t>
            </a:r>
            <a:endParaRPr b="1" sz="3000"/>
          </a:p>
        </p:txBody>
      </p:sp>
      <p:grpSp>
        <p:nvGrpSpPr>
          <p:cNvPr id="92" name="Shape 92"/>
          <p:cNvGrpSpPr/>
          <p:nvPr/>
        </p:nvGrpSpPr>
        <p:grpSpPr>
          <a:xfrm>
            <a:off x="212550" y="1063675"/>
            <a:ext cx="8560800" cy="3318175"/>
            <a:chOff x="212550" y="1063675"/>
            <a:chExt cx="8560800" cy="3318175"/>
          </a:xfrm>
        </p:grpSpPr>
        <p:pic>
          <p:nvPicPr>
            <p:cNvPr id="93" name="Shape 9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3275" y="1063675"/>
              <a:ext cx="4820075" cy="312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Shape 94"/>
            <p:cNvSpPr/>
            <p:nvPr/>
          </p:nvSpPr>
          <p:spPr>
            <a:xfrm>
              <a:off x="212550" y="1232725"/>
              <a:ext cx="3570600" cy="133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212550" y="3042950"/>
              <a:ext cx="3570600" cy="133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297550" y="1679075"/>
              <a:ext cx="2699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Original rhythm</a:t>
              </a:r>
              <a:endParaRPr sz="2400"/>
            </a:p>
          </p:txBody>
        </p:sp>
        <p:sp>
          <p:nvSpPr>
            <p:cNvPr id="97" name="Shape 97"/>
            <p:cNvSpPr txBox="1"/>
            <p:nvPr/>
          </p:nvSpPr>
          <p:spPr>
            <a:xfrm>
              <a:off x="297550" y="3489200"/>
              <a:ext cx="2699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Change to</a:t>
              </a:r>
              <a:endParaRPr sz="24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215800" y="242750"/>
            <a:ext cx="87663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Non-Traditional Seating - Seating For Success</a:t>
            </a:r>
            <a:endParaRPr b="1" sz="3000"/>
          </a:p>
        </p:txBody>
      </p:sp>
      <p:sp>
        <p:nvSpPr>
          <p:cNvPr id="103" name="Shape 103"/>
          <p:cNvSpPr txBox="1"/>
          <p:nvPr/>
        </p:nvSpPr>
        <p:spPr>
          <a:xfrm>
            <a:off x="403825" y="875500"/>
            <a:ext cx="83529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Why do the Tubas have to sit on the back row and why do the Flutes have to sit on the front row?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Euphoniums sitting in the middle of the band.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Clarinets sitting on front row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Flutes sitting on the second row.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Try to put saxophones behind the French Horn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French horns should not sit in front of bell front brass i.e. tpts and tbns.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Put French horns on the left instead of the right.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If an exceptional player is over balancing the section, place them in the middle of the band. For ex: if only three clarinets, but the1st player is exceptional, place them behind the other two.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Why do tubas have to sit on the back row? What about the middle of the 2nd row?</a:t>
            </a:r>
            <a:endParaRPr sz="1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215800" y="242750"/>
            <a:ext cx="87663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Non-Traditional Seating - Seating For Success</a:t>
            </a:r>
            <a:endParaRPr b="1" sz="3000"/>
          </a:p>
        </p:txBody>
      </p:sp>
      <p:sp>
        <p:nvSpPr>
          <p:cNvPr id="109" name="Shape 109"/>
          <p:cNvSpPr txBox="1"/>
          <p:nvPr/>
        </p:nvSpPr>
        <p:spPr>
          <a:xfrm>
            <a:off x="403825" y="3855400"/>
            <a:ext cx="83529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SEAT YOUR BAND HOWEVER YOU NEED TO SO IT WILL WORK FOR YOU.</a:t>
            </a:r>
            <a:endParaRPr sz="1700"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275" y="875497"/>
            <a:ext cx="5743801" cy="300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