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5143500" cx="9144000"/>
  <p:notesSz cx="6858000" cy="9144000"/>
  <p:embeddedFontLst>
    <p:embeddedFont>
      <p:font typeface="Corsiva"/>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Corsiva-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Corsiva-italic.fntdata"/><Relationship Id="rId12" Type="http://schemas.openxmlformats.org/officeDocument/2006/relationships/slide" Target="slides/slide8.xml"/><Relationship Id="rId56" Type="http://schemas.openxmlformats.org/officeDocument/2006/relationships/font" Target="fonts/Corsiva-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Corsiva-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Kelly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Kelly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Both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rPr>
              <a:t>Ivan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Ivan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Ivan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Ivan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Ivan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2" name="Shape 3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 name="Shape 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8" name="Shape 3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4" name="Shape 3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2" name="Shape 4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Ivan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1" name="Shape 4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Ivan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7" name="Shape 4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Ivan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Kelly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 Id="rId11" Type="http://schemas.openxmlformats.org/officeDocument/2006/relationships/image" Target="../media/image18.png"/><Relationship Id="rId10" Type="http://schemas.openxmlformats.org/officeDocument/2006/relationships/image" Target="../media/image26.png"/><Relationship Id="rId12" Type="http://schemas.openxmlformats.org/officeDocument/2006/relationships/image" Target="../media/image12.png"/><Relationship Id="rId9"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24.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2.png"/><Relationship Id="rId13" Type="http://schemas.openxmlformats.org/officeDocument/2006/relationships/image" Target="../media/image41.png"/><Relationship Id="rId12"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7.png"/><Relationship Id="rId9" Type="http://schemas.openxmlformats.org/officeDocument/2006/relationships/image" Target="../media/image32.png"/><Relationship Id="rId15" Type="http://schemas.openxmlformats.org/officeDocument/2006/relationships/image" Target="../media/image36.png"/><Relationship Id="rId14" Type="http://schemas.openxmlformats.org/officeDocument/2006/relationships/image" Target="../media/image33.png"/><Relationship Id="rId16"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1.png"/><Relationship Id="rId13" Type="http://schemas.openxmlformats.org/officeDocument/2006/relationships/image" Target="../media/image56.png"/><Relationship Id="rId12"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46.png"/><Relationship Id="rId1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40.png"/><Relationship Id="rId8"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5.png"/><Relationship Id="rId4" Type="http://schemas.openxmlformats.org/officeDocument/2006/relationships/image" Target="../media/image53.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55.png"/></Relationships>
</file>

<file path=ppt/slides/_rels/slide18.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0.png"/><Relationship Id="rId13" Type="http://schemas.openxmlformats.org/officeDocument/2006/relationships/image" Target="../media/image72.png"/><Relationship Id="rId12"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64.png"/><Relationship Id="rId15" Type="http://schemas.openxmlformats.org/officeDocument/2006/relationships/image" Target="../media/image75.png"/><Relationship Id="rId14" Type="http://schemas.openxmlformats.org/officeDocument/2006/relationships/image" Target="../media/image69.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59.png"/><Relationship Id="rId8"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68.png"/><Relationship Id="rId7"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0.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1.png"/><Relationship Id="rId4" Type="http://schemas.openxmlformats.org/officeDocument/2006/relationships/image" Target="../media/image73.png"/><Relationship Id="rId5"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71.png"/><Relationship Id="rId5"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5.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7.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6.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5.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3.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0.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4.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4.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0.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03.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10.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6.png"/><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11.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p:nvPr/>
        </p:nvSpPr>
        <p:spPr>
          <a:xfrm>
            <a:off x="0" y="0"/>
            <a:ext cx="9143982" cy="2633202"/>
          </a:xfrm>
          <a:prstGeom prst="flowChartDocument">
            <a:avLst/>
          </a:prstGeom>
          <a:solidFill>
            <a:srgbClr val="0000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 name="Shape 55"/>
          <p:cNvSpPr txBox="1"/>
          <p:nvPr>
            <p:ph type="ctrTitle"/>
          </p:nvPr>
        </p:nvSpPr>
        <p:spPr>
          <a:xfrm>
            <a:off x="252500" y="125025"/>
            <a:ext cx="8520600" cy="20436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 sz="4400">
                <a:solidFill>
                  <a:srgbClr val="FFFFFF"/>
                </a:solidFill>
              </a:rPr>
              <a:t>You Want Me to Do What </a:t>
            </a:r>
            <a:endParaRPr b="1" sz="4400">
              <a:solidFill>
                <a:srgbClr val="FFFFFF"/>
              </a:solidFill>
            </a:endParaRPr>
          </a:p>
          <a:p>
            <a:pPr indent="0" lvl="0" marL="0" rtl="0">
              <a:spcBef>
                <a:spcPts val="0"/>
              </a:spcBef>
              <a:spcAft>
                <a:spcPts val="0"/>
              </a:spcAft>
              <a:buNone/>
            </a:pPr>
            <a:r>
              <a:rPr b="1" lang="en" sz="4400">
                <a:solidFill>
                  <a:srgbClr val="FFFFFF"/>
                </a:solidFill>
              </a:rPr>
              <a:t>in 3 minutes?</a:t>
            </a:r>
            <a:endParaRPr b="1" sz="4400">
              <a:solidFill>
                <a:srgbClr val="FFFFFF"/>
              </a:solidFill>
            </a:endParaRPr>
          </a:p>
          <a:p>
            <a:pPr indent="0" lvl="0" marL="0" rtl="0">
              <a:spcBef>
                <a:spcPts val="0"/>
              </a:spcBef>
              <a:spcAft>
                <a:spcPts val="0"/>
              </a:spcAft>
              <a:buNone/>
            </a:pPr>
            <a:r>
              <a:t/>
            </a:r>
            <a:endParaRPr b="1" sz="1100">
              <a:solidFill>
                <a:srgbClr val="FFFFFF"/>
              </a:solidFill>
            </a:endParaRPr>
          </a:p>
          <a:p>
            <a:pPr indent="0" lvl="0" marL="0">
              <a:spcBef>
                <a:spcPts val="0"/>
              </a:spcBef>
              <a:spcAft>
                <a:spcPts val="0"/>
              </a:spcAft>
              <a:buNone/>
            </a:pPr>
            <a:r>
              <a:rPr b="1" lang="en" sz="3000">
                <a:solidFill>
                  <a:srgbClr val="FFFFFF"/>
                </a:solidFill>
              </a:rPr>
              <a:t>The Concert Band Sight-Reading Experience</a:t>
            </a:r>
            <a:endParaRPr b="1" sz="3000">
              <a:solidFill>
                <a:srgbClr val="FFFFFF"/>
              </a:solidFill>
            </a:endParaRPr>
          </a:p>
        </p:txBody>
      </p:sp>
      <p:sp>
        <p:nvSpPr>
          <p:cNvPr id="56" name="Shape 56"/>
          <p:cNvSpPr txBox="1"/>
          <p:nvPr>
            <p:ph idx="1" type="subTitle"/>
          </p:nvPr>
        </p:nvSpPr>
        <p:spPr>
          <a:xfrm>
            <a:off x="213750" y="2633200"/>
            <a:ext cx="8520600" cy="2510100"/>
          </a:xfrm>
          <a:prstGeom prst="rect">
            <a:avLst/>
          </a:prstGeom>
          <a:solidFill>
            <a:srgbClr val="FFFFFF"/>
          </a:solidFill>
        </p:spPr>
        <p:txBody>
          <a:bodyPr anchorCtr="0" anchor="t" bIns="91425" lIns="91425" spcFirstLastPara="1" rIns="91425" wrap="square" tIns="91425">
            <a:noAutofit/>
          </a:bodyPr>
          <a:lstStyle/>
          <a:p>
            <a:pPr indent="0" lvl="0" marL="0" rtl="0">
              <a:lnSpc>
                <a:spcPct val="110000"/>
              </a:lnSpc>
              <a:spcBef>
                <a:spcPts val="0"/>
              </a:spcBef>
              <a:spcAft>
                <a:spcPts val="0"/>
              </a:spcAft>
              <a:buNone/>
            </a:pPr>
            <a:r>
              <a:rPr b="1" i="1" lang="en" sz="1800">
                <a:solidFill>
                  <a:srgbClr val="333333"/>
                </a:solidFill>
                <a:highlight>
                  <a:srgbClr val="FFFFFF"/>
                </a:highlight>
              </a:rPr>
              <a:t>Presented by </a:t>
            </a:r>
            <a:endParaRPr b="1" i="1" sz="1800">
              <a:solidFill>
                <a:srgbClr val="333333"/>
              </a:solidFill>
              <a:highlight>
                <a:srgbClr val="FFFFFF"/>
              </a:highlight>
            </a:endParaRPr>
          </a:p>
          <a:p>
            <a:pPr indent="0" lvl="0" marL="0" rtl="0">
              <a:lnSpc>
                <a:spcPct val="110000"/>
              </a:lnSpc>
              <a:spcBef>
                <a:spcPts val="800"/>
              </a:spcBef>
              <a:spcAft>
                <a:spcPts val="0"/>
              </a:spcAft>
              <a:buNone/>
            </a:pPr>
            <a:r>
              <a:rPr b="1" lang="en" sz="1800">
                <a:solidFill>
                  <a:srgbClr val="333333"/>
                </a:solidFill>
                <a:highlight>
                  <a:srgbClr val="FFFFFF"/>
                </a:highlight>
              </a:rPr>
              <a:t>Ms. Kelly Dorsey, Union County High School</a:t>
            </a:r>
            <a:endParaRPr b="1" sz="1800">
              <a:solidFill>
                <a:srgbClr val="333333"/>
              </a:solidFill>
              <a:highlight>
                <a:srgbClr val="FFFFFF"/>
              </a:highlight>
            </a:endParaRPr>
          </a:p>
          <a:p>
            <a:pPr indent="0" lvl="0" marL="0" rtl="0">
              <a:lnSpc>
                <a:spcPct val="110000"/>
              </a:lnSpc>
              <a:spcBef>
                <a:spcPts val="800"/>
              </a:spcBef>
              <a:spcAft>
                <a:spcPts val="0"/>
              </a:spcAft>
              <a:buNone/>
            </a:pPr>
            <a:r>
              <a:rPr b="1" lang="en" sz="1800">
                <a:solidFill>
                  <a:srgbClr val="333333"/>
                </a:solidFill>
                <a:highlight>
                  <a:srgbClr val="FFFFFF"/>
                </a:highlight>
              </a:rPr>
              <a:t>Mr. Ivan Wansley, Clinician/Conductor/Adjudicator</a:t>
            </a:r>
            <a:endParaRPr b="1" sz="1800">
              <a:solidFill>
                <a:srgbClr val="333333"/>
              </a:solidFill>
              <a:highlight>
                <a:srgbClr val="FFFFFF"/>
              </a:highlight>
            </a:endParaRPr>
          </a:p>
          <a:p>
            <a:pPr indent="0" lvl="0" marL="0" rtl="0">
              <a:lnSpc>
                <a:spcPct val="110000"/>
              </a:lnSpc>
              <a:spcBef>
                <a:spcPts val="800"/>
              </a:spcBef>
              <a:spcAft>
                <a:spcPts val="0"/>
              </a:spcAft>
              <a:buNone/>
            </a:pPr>
            <a:r>
              <a:rPr b="1" lang="en" sz="1800">
                <a:solidFill>
                  <a:srgbClr val="333333"/>
                </a:solidFill>
                <a:highlight>
                  <a:srgbClr val="FFFFFF"/>
                </a:highlight>
              </a:rPr>
              <a:t>January 14, 2016</a:t>
            </a:r>
            <a:endParaRPr b="1" sz="1800">
              <a:solidFill>
                <a:srgbClr val="333333"/>
              </a:solidFill>
              <a:highlight>
                <a:srgbClr val="FFFFFF"/>
              </a:highlight>
            </a:endParaRPr>
          </a:p>
          <a:p>
            <a:pPr indent="0" lvl="0" marL="0" rtl="0">
              <a:lnSpc>
                <a:spcPct val="110000"/>
              </a:lnSpc>
              <a:spcBef>
                <a:spcPts val="800"/>
              </a:spcBef>
              <a:spcAft>
                <a:spcPts val="0"/>
              </a:spcAft>
              <a:buClr>
                <a:schemeClr val="dk1"/>
              </a:buClr>
              <a:buSzPts val="1100"/>
              <a:buFont typeface="Arial"/>
              <a:buNone/>
            </a:pPr>
            <a:r>
              <a:rPr b="1" lang="en" sz="2000">
                <a:solidFill>
                  <a:srgbClr val="333333"/>
                </a:solidFill>
                <a:highlight>
                  <a:srgbClr val="FFFFFF"/>
                </a:highlight>
              </a:rPr>
              <a:t>Sponsored by The American School Band Director’s Association</a:t>
            </a:r>
            <a:endParaRPr b="1" sz="2000">
              <a:solidFill>
                <a:srgbClr val="333333"/>
              </a:solidFill>
              <a:highlight>
                <a:srgbClr val="FFFFFF"/>
              </a:highlight>
            </a:endParaRPr>
          </a:p>
          <a:p>
            <a:pPr indent="0" lvl="0" marL="0" rtl="0">
              <a:spcBef>
                <a:spcPts val="80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Shape 117"/>
          <p:cNvSpPr txBox="1"/>
          <p:nvPr>
            <p:ph idx="1" type="body"/>
          </p:nvPr>
        </p:nvSpPr>
        <p:spPr>
          <a:xfrm>
            <a:off x="4410175" y="1135500"/>
            <a:ext cx="43413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solidFill>
                <a:srgbClr val="000000"/>
              </a:solidFill>
            </a:endParaRPr>
          </a:p>
          <a:p>
            <a:pPr indent="0" lvl="0" marL="0" rtl="0">
              <a:spcBef>
                <a:spcPts val="1000"/>
              </a:spcBef>
              <a:spcAft>
                <a:spcPts val="0"/>
              </a:spcAft>
              <a:buNone/>
            </a:pPr>
            <a:r>
              <a:rPr lang="en">
                <a:solidFill>
                  <a:srgbClr val="000000"/>
                </a:solidFill>
              </a:rPr>
              <a:t>Subito - suddenly</a:t>
            </a:r>
            <a:endParaRPr>
              <a:solidFill>
                <a:srgbClr val="000000"/>
              </a:solidFill>
            </a:endParaRPr>
          </a:p>
          <a:p>
            <a:pPr indent="0" lvl="0" marL="0" rtl="0">
              <a:spcBef>
                <a:spcPts val="1000"/>
              </a:spcBef>
              <a:spcAft>
                <a:spcPts val="0"/>
              </a:spcAft>
              <a:buNone/>
            </a:pPr>
            <a:r>
              <a:rPr lang="en">
                <a:solidFill>
                  <a:srgbClr val="000000"/>
                </a:solidFill>
              </a:rPr>
              <a:t>Tacet - silent</a:t>
            </a:r>
            <a:endParaRPr>
              <a:solidFill>
                <a:srgbClr val="000000"/>
              </a:solidFill>
            </a:endParaRPr>
          </a:p>
          <a:p>
            <a:pPr indent="0" lvl="0" marL="0" rtl="0">
              <a:spcBef>
                <a:spcPts val="1000"/>
              </a:spcBef>
              <a:spcAft>
                <a:spcPts val="0"/>
              </a:spcAft>
              <a:buNone/>
            </a:pPr>
            <a:r>
              <a:rPr lang="en">
                <a:solidFill>
                  <a:srgbClr val="000000"/>
                </a:solidFill>
              </a:rPr>
              <a:t>Tutti - all; everyone</a:t>
            </a:r>
            <a:endParaRPr>
              <a:solidFill>
                <a:srgbClr val="000000"/>
              </a:solidFill>
            </a:endParaRPr>
          </a:p>
          <a:p>
            <a:pPr indent="0" lvl="0" marL="0" rtl="0">
              <a:spcBef>
                <a:spcPts val="1000"/>
              </a:spcBef>
              <a:spcAft>
                <a:spcPts val="0"/>
              </a:spcAft>
              <a:buNone/>
            </a:pPr>
            <a:r>
              <a:rPr lang="en">
                <a:solidFill>
                  <a:srgbClr val="000000"/>
                </a:solidFill>
              </a:rPr>
              <a:t>Unison - playing the same musical notes</a:t>
            </a:r>
            <a:endParaRPr>
              <a:solidFill>
                <a:srgbClr val="000000"/>
              </a:solidFill>
            </a:endParaRPr>
          </a:p>
          <a:p>
            <a:pPr indent="0" lvl="0" marL="0" rtl="0">
              <a:spcBef>
                <a:spcPts val="1000"/>
              </a:spcBef>
              <a:spcAft>
                <a:spcPts val="0"/>
              </a:spcAft>
              <a:buNone/>
            </a:pPr>
            <a:r>
              <a:t/>
            </a:r>
            <a:endParaRPr/>
          </a:p>
          <a:p>
            <a:pPr indent="0" lvl="0" marL="0" rtl="0">
              <a:lnSpc>
                <a:spcPct val="100000"/>
              </a:lnSpc>
              <a:spcBef>
                <a:spcPts val="0"/>
              </a:spcBef>
              <a:spcAft>
                <a:spcPts val="0"/>
              </a:spcAft>
              <a:buNone/>
            </a:pPr>
            <a:r>
              <a:t/>
            </a:r>
            <a:endParaRPr/>
          </a:p>
          <a:p>
            <a:pPr indent="0" lvl="0" marL="0" rtl="0">
              <a:lnSpc>
                <a:spcPct val="100000"/>
              </a:lnSpc>
              <a:spcBef>
                <a:spcPts val="0"/>
              </a:spcBef>
              <a:spcAft>
                <a:spcPts val="0"/>
              </a:spcAft>
              <a:buNone/>
            </a:pPr>
            <a:r>
              <a:t/>
            </a:r>
            <a:endParaRPr/>
          </a:p>
        </p:txBody>
      </p:sp>
      <p:sp>
        <p:nvSpPr>
          <p:cNvPr id="118" name="Shape 118"/>
          <p:cNvSpPr txBox="1"/>
          <p:nvPr>
            <p:ph idx="1" type="body"/>
          </p:nvPr>
        </p:nvSpPr>
        <p:spPr>
          <a:xfrm>
            <a:off x="311700" y="1147000"/>
            <a:ext cx="4287300" cy="34164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t/>
            </a:r>
            <a:endParaRPr/>
          </a:p>
          <a:p>
            <a:pPr indent="0" lvl="0" marL="0" rtl="0">
              <a:lnSpc>
                <a:spcPct val="100000"/>
              </a:lnSpc>
              <a:spcBef>
                <a:spcPts val="1000"/>
              </a:spcBef>
              <a:spcAft>
                <a:spcPts val="0"/>
              </a:spcAft>
              <a:buNone/>
            </a:pPr>
            <a:r>
              <a:rPr lang="en">
                <a:solidFill>
                  <a:srgbClr val="000000"/>
                </a:solidFill>
              </a:rPr>
              <a:t>Cantabile - in a singing style</a:t>
            </a:r>
            <a:endParaRPr>
              <a:solidFill>
                <a:srgbClr val="000000"/>
              </a:solidFill>
            </a:endParaRPr>
          </a:p>
          <a:p>
            <a:pPr indent="0" lvl="0" marL="0" rtl="0">
              <a:lnSpc>
                <a:spcPct val="100000"/>
              </a:lnSpc>
              <a:spcBef>
                <a:spcPts val="1000"/>
              </a:spcBef>
              <a:spcAft>
                <a:spcPts val="0"/>
              </a:spcAft>
              <a:buNone/>
            </a:pPr>
            <a:r>
              <a:rPr lang="en">
                <a:solidFill>
                  <a:srgbClr val="000000"/>
                </a:solidFill>
              </a:rPr>
              <a:t>Dolce - sweetly</a:t>
            </a:r>
            <a:endParaRPr>
              <a:solidFill>
                <a:srgbClr val="000000"/>
              </a:solidFill>
            </a:endParaRPr>
          </a:p>
          <a:p>
            <a:pPr indent="0" lvl="0" marL="0" rtl="0">
              <a:lnSpc>
                <a:spcPct val="100000"/>
              </a:lnSpc>
              <a:spcBef>
                <a:spcPts val="1000"/>
              </a:spcBef>
              <a:spcAft>
                <a:spcPts val="0"/>
              </a:spcAft>
              <a:buNone/>
            </a:pPr>
            <a:r>
              <a:rPr lang="en">
                <a:solidFill>
                  <a:srgbClr val="000000"/>
                </a:solidFill>
              </a:rPr>
              <a:t>Espressivo - expressive</a:t>
            </a:r>
            <a:endParaRPr>
              <a:solidFill>
                <a:srgbClr val="000000"/>
              </a:solidFill>
            </a:endParaRPr>
          </a:p>
          <a:p>
            <a:pPr indent="0" lvl="0" marL="0" rtl="0">
              <a:lnSpc>
                <a:spcPct val="100000"/>
              </a:lnSpc>
              <a:spcBef>
                <a:spcPts val="1000"/>
              </a:spcBef>
              <a:spcAft>
                <a:spcPts val="0"/>
              </a:spcAft>
              <a:buNone/>
            </a:pPr>
            <a:r>
              <a:rPr lang="en">
                <a:solidFill>
                  <a:srgbClr val="000000"/>
                </a:solidFill>
              </a:rPr>
              <a:t>Solo - one player</a:t>
            </a:r>
            <a:endParaRPr>
              <a:solidFill>
                <a:srgbClr val="000000"/>
              </a:solidFill>
            </a:endParaRPr>
          </a:p>
          <a:p>
            <a:pPr indent="0" lvl="0" marL="0" rtl="0">
              <a:spcBef>
                <a:spcPts val="1000"/>
              </a:spcBef>
              <a:spcAft>
                <a:spcPts val="0"/>
              </a:spcAft>
              <a:buClr>
                <a:schemeClr val="dk1"/>
              </a:buClr>
              <a:buSzPts val="1100"/>
              <a:buFont typeface="Arial"/>
              <a:buNone/>
            </a:pPr>
            <a:r>
              <a:rPr lang="en">
                <a:solidFill>
                  <a:srgbClr val="000000"/>
                </a:solidFill>
              </a:rPr>
              <a:t>Soli - group of soloists; plural of solo</a:t>
            </a:r>
            <a:endParaRPr>
              <a:solidFill>
                <a:srgbClr val="000000"/>
              </a:solidFill>
            </a:endParaRPr>
          </a:p>
          <a:p>
            <a:pPr indent="0" lvl="0" marL="0" rtl="0">
              <a:lnSpc>
                <a:spcPct val="100000"/>
              </a:lnSpc>
              <a:spcBef>
                <a:spcPts val="1000"/>
              </a:spcBef>
              <a:spcAft>
                <a:spcPts val="0"/>
              </a:spcAft>
              <a:buNone/>
            </a:pPr>
            <a:r>
              <a:t/>
            </a:r>
            <a:endParaRPr>
              <a:solidFill>
                <a:srgbClr val="000000"/>
              </a:solidFill>
            </a:endParaRPr>
          </a:p>
          <a:p>
            <a:pPr indent="0" lvl="0" marL="0" rtl="0">
              <a:lnSpc>
                <a:spcPct val="100000"/>
              </a:lnSpc>
              <a:spcBef>
                <a:spcPts val="0"/>
              </a:spcBef>
              <a:spcAft>
                <a:spcPts val="0"/>
              </a:spcAft>
              <a:buNone/>
            </a:pPr>
            <a:r>
              <a:t/>
            </a:r>
            <a:endParaRPr/>
          </a:p>
        </p:txBody>
      </p:sp>
      <p:sp>
        <p:nvSpPr>
          <p:cNvPr id="119" name="Shape 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u="sng">
                <a:solidFill>
                  <a:srgbClr val="CC0000"/>
                </a:solidFill>
              </a:rPr>
              <a:t>Expression Terms</a:t>
            </a:r>
            <a:endParaRPr b="1" u="sng">
              <a:solidFill>
                <a:srgbClr val="CC0000"/>
              </a:solidFill>
            </a:endParaRPr>
          </a:p>
        </p:txBody>
      </p:sp>
      <p:pic>
        <p:nvPicPr>
          <p:cNvPr id="120" name="Shape 120"/>
          <p:cNvPicPr preferRelativeResize="0"/>
          <p:nvPr/>
        </p:nvPicPr>
        <p:blipFill rotWithShape="1">
          <a:blip r:embed="rId3">
            <a:alphaModFix/>
          </a:blip>
          <a:srcRect b="-100000" l="-679199" r="679199" t="100000"/>
          <a:stretch/>
        </p:blipFill>
        <p:spPr>
          <a:xfrm>
            <a:off x="5799300" y="1461038"/>
            <a:ext cx="609600" cy="352425"/>
          </a:xfrm>
          <a:prstGeom prst="rect">
            <a:avLst/>
          </a:prstGeom>
          <a:noFill/>
          <a:ln>
            <a:noFill/>
          </a:ln>
        </p:spPr>
      </p:pic>
      <p:cxnSp>
        <p:nvCxnSpPr>
          <p:cNvPr id="121" name="Shape 121"/>
          <p:cNvCxnSpPr/>
          <p:nvPr/>
        </p:nvCxnSpPr>
        <p:spPr>
          <a:xfrm>
            <a:off x="4338450" y="1529575"/>
            <a:ext cx="0" cy="2266500"/>
          </a:xfrm>
          <a:prstGeom prst="straightConnector1">
            <a:avLst/>
          </a:prstGeom>
          <a:noFill/>
          <a:ln cap="flat" cmpd="sng" w="28575">
            <a:solidFill>
              <a:srgbClr val="000000"/>
            </a:solidFill>
            <a:prstDash val="solid"/>
            <a:round/>
            <a:headEnd len="med" w="med" type="none"/>
            <a:tailEnd len="med" w="med" type="none"/>
          </a:ln>
        </p:spPr>
      </p:cxnSp>
    </p:spTree>
  </p:cSld>
  <p:clrMapOvr>
    <a:masterClrMapping/>
  </p:clrMapOvr>
  <mc:AlternateContent>
    <mc:Choice Requires="p14">
      <p:transition spd="slow" p14:dur="1000">
        <p:pus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u="sng">
                <a:solidFill>
                  <a:srgbClr val="CC0000"/>
                </a:solidFill>
              </a:rPr>
              <a:t>Interpretive Articulation</a:t>
            </a:r>
            <a:endParaRPr b="1" u="sng">
              <a:solidFill>
                <a:srgbClr val="CC0000"/>
              </a:solidFill>
            </a:endParaRPr>
          </a:p>
        </p:txBody>
      </p:sp>
      <p:sp>
        <p:nvSpPr>
          <p:cNvPr id="127" name="Shape 127"/>
          <p:cNvSpPr txBox="1"/>
          <p:nvPr/>
        </p:nvSpPr>
        <p:spPr>
          <a:xfrm>
            <a:off x="431650" y="1070800"/>
            <a:ext cx="8400600" cy="3735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u="sng"/>
              <a:t>Term</a:t>
            </a:r>
            <a:r>
              <a:rPr lang="en" sz="1800"/>
              <a:t>			</a:t>
            </a:r>
            <a:r>
              <a:rPr lang="en" sz="1800" u="sng"/>
              <a:t>Symbol</a:t>
            </a:r>
            <a:r>
              <a:rPr lang="en" sz="1800"/>
              <a:t>		</a:t>
            </a:r>
            <a:r>
              <a:rPr lang="en" sz="1800" u="sng"/>
              <a:t>Effect</a:t>
            </a:r>
            <a:endParaRPr sz="1800" u="sng"/>
          </a:p>
          <a:p>
            <a:pPr indent="0" lvl="0" marL="0" rtl="0">
              <a:spcBef>
                <a:spcPts val="0"/>
              </a:spcBef>
              <a:spcAft>
                <a:spcPts val="0"/>
              </a:spcAft>
              <a:buNone/>
            </a:pPr>
            <a:r>
              <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t>Accent						play with emphasis</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t>Marcato						play with heavy emphasis</a:t>
            </a:r>
            <a:endParaRPr sz="1800"/>
          </a:p>
          <a:p>
            <a:pPr indent="0" lvl="0" marL="0" rtl="0">
              <a:spcBef>
                <a:spcPts val="0"/>
              </a:spcBef>
              <a:spcAft>
                <a:spcPts val="0"/>
              </a:spcAft>
              <a:buNone/>
            </a:pPr>
            <a:r>
              <a:rPr lang="en" sz="1800"/>
              <a:t>	</a:t>
            </a:r>
            <a:endParaRPr sz="1800"/>
          </a:p>
          <a:p>
            <a:pPr indent="0" lvl="0" marL="0" rtl="0">
              <a:spcBef>
                <a:spcPts val="0"/>
              </a:spcBef>
              <a:spcAft>
                <a:spcPts val="0"/>
              </a:spcAft>
              <a:buNone/>
            </a:pPr>
            <a:r>
              <a:rPr lang="en" sz="1800"/>
              <a:t>Legato						smoothly with no break between notes</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t>Staccato						detached</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t>Tie  							to connect two or more of the same pitch</a:t>
            </a:r>
            <a:r>
              <a:rPr lang="en" sz="1800">
                <a:solidFill>
                  <a:schemeClr val="dk2"/>
                </a:solidFill>
              </a:rPr>
              <a:t>                               </a:t>
            </a:r>
            <a:endParaRPr sz="1800">
              <a:solidFill>
                <a:schemeClr val="dk2"/>
              </a:solidFill>
            </a:endParaRPr>
          </a:p>
        </p:txBody>
      </p:sp>
      <p:pic>
        <p:nvPicPr>
          <p:cNvPr id="128" name="Shape 128"/>
          <p:cNvPicPr preferRelativeResize="0"/>
          <p:nvPr/>
        </p:nvPicPr>
        <p:blipFill rotWithShape="1">
          <a:blip r:embed="rId3">
            <a:alphaModFix/>
          </a:blip>
          <a:srcRect b="-100000" l="-679199" r="679199" t="100000"/>
          <a:stretch/>
        </p:blipFill>
        <p:spPr>
          <a:xfrm>
            <a:off x="5799300" y="1461038"/>
            <a:ext cx="609600" cy="352425"/>
          </a:xfrm>
          <a:prstGeom prst="rect">
            <a:avLst/>
          </a:prstGeom>
          <a:noFill/>
          <a:ln>
            <a:noFill/>
          </a:ln>
        </p:spPr>
      </p:pic>
      <p:pic>
        <p:nvPicPr>
          <p:cNvPr id="129" name="Shape 129"/>
          <p:cNvPicPr preferRelativeResize="0"/>
          <p:nvPr/>
        </p:nvPicPr>
        <p:blipFill>
          <a:blip r:embed="rId4">
            <a:alphaModFix/>
          </a:blip>
          <a:stretch>
            <a:fillRect/>
          </a:stretch>
        </p:blipFill>
        <p:spPr>
          <a:xfrm>
            <a:off x="2465449" y="1983175"/>
            <a:ext cx="217150" cy="466675"/>
          </a:xfrm>
          <a:prstGeom prst="rect">
            <a:avLst/>
          </a:prstGeom>
          <a:noFill/>
          <a:ln>
            <a:noFill/>
          </a:ln>
        </p:spPr>
      </p:pic>
      <p:pic>
        <p:nvPicPr>
          <p:cNvPr id="130" name="Shape 130"/>
          <p:cNvPicPr preferRelativeResize="0"/>
          <p:nvPr/>
        </p:nvPicPr>
        <p:blipFill>
          <a:blip r:embed="rId5">
            <a:alphaModFix/>
          </a:blip>
          <a:stretch>
            <a:fillRect/>
          </a:stretch>
        </p:blipFill>
        <p:spPr>
          <a:xfrm>
            <a:off x="2430175" y="2449850"/>
            <a:ext cx="287700" cy="572700"/>
          </a:xfrm>
          <a:prstGeom prst="rect">
            <a:avLst/>
          </a:prstGeom>
          <a:noFill/>
          <a:ln>
            <a:noFill/>
          </a:ln>
        </p:spPr>
      </p:pic>
      <p:pic>
        <p:nvPicPr>
          <p:cNvPr id="131" name="Shape 131"/>
          <p:cNvPicPr preferRelativeResize="0"/>
          <p:nvPr/>
        </p:nvPicPr>
        <p:blipFill>
          <a:blip r:embed="rId6">
            <a:alphaModFix/>
          </a:blip>
          <a:stretch>
            <a:fillRect/>
          </a:stretch>
        </p:blipFill>
        <p:spPr>
          <a:xfrm>
            <a:off x="2465450" y="3022538"/>
            <a:ext cx="217150" cy="572700"/>
          </a:xfrm>
          <a:prstGeom prst="rect">
            <a:avLst/>
          </a:prstGeom>
          <a:noFill/>
          <a:ln>
            <a:noFill/>
          </a:ln>
        </p:spPr>
      </p:pic>
      <p:pic>
        <p:nvPicPr>
          <p:cNvPr id="132" name="Shape 132"/>
          <p:cNvPicPr preferRelativeResize="0"/>
          <p:nvPr/>
        </p:nvPicPr>
        <p:blipFill>
          <a:blip r:embed="rId7">
            <a:alphaModFix/>
          </a:blip>
          <a:stretch>
            <a:fillRect/>
          </a:stretch>
        </p:blipFill>
        <p:spPr>
          <a:xfrm>
            <a:off x="2465450" y="3663600"/>
            <a:ext cx="217150" cy="432243"/>
          </a:xfrm>
          <a:prstGeom prst="rect">
            <a:avLst/>
          </a:prstGeom>
          <a:noFill/>
          <a:ln>
            <a:noFill/>
          </a:ln>
        </p:spPr>
      </p:pic>
      <p:pic>
        <p:nvPicPr>
          <p:cNvPr id="133" name="Shape 133"/>
          <p:cNvPicPr preferRelativeResize="0"/>
          <p:nvPr/>
        </p:nvPicPr>
        <p:blipFill>
          <a:blip r:embed="rId8">
            <a:alphaModFix/>
          </a:blip>
          <a:stretch>
            <a:fillRect/>
          </a:stretch>
        </p:blipFill>
        <p:spPr>
          <a:xfrm>
            <a:off x="1784700" y="4095858"/>
            <a:ext cx="1578629" cy="46667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u="sng">
                <a:solidFill>
                  <a:srgbClr val="CC0000"/>
                </a:solidFill>
              </a:rPr>
              <a:t>Dynamics</a:t>
            </a:r>
            <a:endParaRPr b="1" u="sng">
              <a:solidFill>
                <a:srgbClr val="CC0000"/>
              </a:solidFill>
            </a:endParaRPr>
          </a:p>
          <a:p>
            <a:pPr indent="0" lvl="0" marL="0" rtl="0">
              <a:spcBef>
                <a:spcPts val="0"/>
              </a:spcBef>
              <a:spcAft>
                <a:spcPts val="0"/>
              </a:spcAft>
              <a:buNone/>
            </a:pPr>
            <a:r>
              <a:t/>
            </a:r>
            <a:endParaRPr/>
          </a:p>
        </p:txBody>
      </p:sp>
      <p:sp>
        <p:nvSpPr>
          <p:cNvPr id="139" name="Shape 139"/>
          <p:cNvSpPr txBox="1"/>
          <p:nvPr>
            <p:ph idx="1" type="body"/>
          </p:nvPr>
        </p:nvSpPr>
        <p:spPr>
          <a:xfrm>
            <a:off x="433075" y="1017725"/>
            <a:ext cx="4112100" cy="3907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u="sng">
                <a:solidFill>
                  <a:srgbClr val="000000"/>
                </a:solidFill>
              </a:rPr>
              <a:t>Term</a:t>
            </a:r>
            <a:r>
              <a:rPr lang="en">
                <a:solidFill>
                  <a:srgbClr val="000000"/>
                </a:solidFill>
              </a:rPr>
              <a:t>		</a:t>
            </a:r>
            <a:r>
              <a:rPr lang="en" u="sng">
                <a:solidFill>
                  <a:srgbClr val="000000"/>
                </a:solidFill>
              </a:rPr>
              <a:t>Symbol</a:t>
            </a:r>
            <a:r>
              <a:rPr lang="en">
                <a:solidFill>
                  <a:srgbClr val="000000"/>
                </a:solidFill>
              </a:rPr>
              <a:t>	</a:t>
            </a:r>
            <a:r>
              <a:rPr lang="en" u="sng">
                <a:solidFill>
                  <a:srgbClr val="000000"/>
                </a:solidFill>
              </a:rPr>
              <a:t>Effect</a:t>
            </a:r>
            <a:endParaRPr>
              <a:solidFill>
                <a:srgbClr val="000000"/>
              </a:solidFill>
            </a:endParaRPr>
          </a:p>
          <a:p>
            <a:pPr indent="0" lvl="0" marL="0" rtl="0">
              <a:lnSpc>
                <a:spcPct val="100000"/>
              </a:lnSpc>
              <a:spcBef>
                <a:spcPts val="1600"/>
              </a:spcBef>
              <a:spcAft>
                <a:spcPts val="0"/>
              </a:spcAft>
              <a:buNone/>
            </a:pPr>
            <a:r>
              <a:rPr lang="en">
                <a:solidFill>
                  <a:srgbClr val="000000"/>
                </a:solidFill>
              </a:rPr>
              <a:t>pianissimo			very soft</a:t>
            </a:r>
            <a:endParaRPr>
              <a:solidFill>
                <a:srgbClr val="000000"/>
              </a:solidFill>
            </a:endParaRPr>
          </a:p>
          <a:p>
            <a:pPr indent="0" lvl="0" marL="0" rtl="0">
              <a:lnSpc>
                <a:spcPct val="100000"/>
              </a:lnSpc>
              <a:spcBef>
                <a:spcPts val="1000"/>
              </a:spcBef>
              <a:spcAft>
                <a:spcPts val="0"/>
              </a:spcAft>
              <a:buNone/>
            </a:pPr>
            <a:r>
              <a:rPr lang="en">
                <a:solidFill>
                  <a:srgbClr val="000000"/>
                </a:solidFill>
              </a:rPr>
              <a:t>piano				soft</a:t>
            </a:r>
            <a:endParaRPr>
              <a:solidFill>
                <a:srgbClr val="000000"/>
              </a:solidFill>
            </a:endParaRPr>
          </a:p>
          <a:p>
            <a:pPr indent="0" lvl="0" marL="0" rtl="0">
              <a:lnSpc>
                <a:spcPct val="100000"/>
              </a:lnSpc>
              <a:spcBef>
                <a:spcPts val="1000"/>
              </a:spcBef>
              <a:spcAft>
                <a:spcPts val="0"/>
              </a:spcAft>
              <a:buNone/>
            </a:pPr>
            <a:r>
              <a:rPr lang="en">
                <a:solidFill>
                  <a:srgbClr val="000000"/>
                </a:solidFill>
              </a:rPr>
              <a:t>mezzo piano			moderately soft</a:t>
            </a:r>
            <a:endParaRPr>
              <a:solidFill>
                <a:srgbClr val="000000"/>
              </a:solidFill>
            </a:endParaRPr>
          </a:p>
          <a:p>
            <a:pPr indent="0" lvl="0" marL="0" rtl="0">
              <a:lnSpc>
                <a:spcPct val="100000"/>
              </a:lnSpc>
              <a:spcBef>
                <a:spcPts val="1000"/>
              </a:spcBef>
              <a:spcAft>
                <a:spcPts val="0"/>
              </a:spcAft>
              <a:buNone/>
            </a:pPr>
            <a:r>
              <a:rPr lang="en">
                <a:solidFill>
                  <a:srgbClr val="000000"/>
                </a:solidFill>
              </a:rPr>
              <a:t>mezzo forte			moderately loud</a:t>
            </a:r>
            <a:endParaRPr>
              <a:solidFill>
                <a:srgbClr val="000000"/>
              </a:solidFill>
            </a:endParaRPr>
          </a:p>
          <a:p>
            <a:pPr indent="0" lvl="0" marL="0" rtl="0">
              <a:lnSpc>
                <a:spcPct val="100000"/>
              </a:lnSpc>
              <a:spcBef>
                <a:spcPts val="1000"/>
              </a:spcBef>
              <a:spcAft>
                <a:spcPts val="0"/>
              </a:spcAft>
              <a:buNone/>
            </a:pPr>
            <a:r>
              <a:rPr lang="en">
                <a:solidFill>
                  <a:srgbClr val="000000"/>
                </a:solidFill>
              </a:rPr>
              <a:t>forte				loud</a:t>
            </a:r>
            <a:endParaRPr>
              <a:solidFill>
                <a:srgbClr val="000000"/>
              </a:solidFill>
            </a:endParaRPr>
          </a:p>
          <a:p>
            <a:pPr indent="0" lvl="0" marL="0" rtl="0">
              <a:lnSpc>
                <a:spcPct val="100000"/>
              </a:lnSpc>
              <a:spcBef>
                <a:spcPts val="1000"/>
              </a:spcBef>
              <a:spcAft>
                <a:spcPts val="0"/>
              </a:spcAft>
              <a:buNone/>
            </a:pPr>
            <a:r>
              <a:rPr lang="en">
                <a:solidFill>
                  <a:srgbClr val="000000"/>
                </a:solidFill>
              </a:rPr>
              <a:t>fortissimo			very loud</a:t>
            </a:r>
            <a:endParaRPr>
              <a:solidFill>
                <a:srgbClr val="000000"/>
              </a:solidFill>
            </a:endParaRPr>
          </a:p>
          <a:p>
            <a:pPr indent="0" lvl="0" marL="0" rtl="0">
              <a:lnSpc>
                <a:spcPct val="100000"/>
              </a:lnSpc>
              <a:spcBef>
                <a:spcPts val="1000"/>
              </a:spcBef>
              <a:spcAft>
                <a:spcPts val="0"/>
              </a:spcAft>
              <a:buNone/>
            </a:pPr>
            <a:r>
              <a:t/>
            </a:r>
            <a:endParaRPr/>
          </a:p>
          <a:p>
            <a:pPr indent="0" lvl="0" marL="0" rtl="0">
              <a:lnSpc>
                <a:spcPct val="100000"/>
              </a:lnSpc>
              <a:spcBef>
                <a:spcPts val="1000"/>
              </a:spcBef>
              <a:spcAft>
                <a:spcPts val="0"/>
              </a:spcAft>
              <a:buNone/>
            </a:pPr>
            <a:r>
              <a:t/>
            </a:r>
            <a:endParaRPr/>
          </a:p>
          <a:p>
            <a:pPr indent="0" lvl="0" marL="0" rtl="0">
              <a:lnSpc>
                <a:spcPct val="100000"/>
              </a:lnSpc>
              <a:spcBef>
                <a:spcPts val="1000"/>
              </a:spcBef>
              <a:spcAft>
                <a:spcPts val="0"/>
              </a:spcAft>
              <a:buNone/>
            </a:pPr>
            <a:r>
              <a:t/>
            </a:r>
            <a:endParaRPr/>
          </a:p>
          <a:p>
            <a:pPr indent="0" lvl="0" marL="0" rtl="0">
              <a:lnSpc>
                <a:spcPct val="100000"/>
              </a:lnSpc>
              <a:spcBef>
                <a:spcPts val="1000"/>
              </a:spcBef>
              <a:spcAft>
                <a:spcPts val="1000"/>
              </a:spcAft>
              <a:buNone/>
            </a:pPr>
            <a:r>
              <a:t/>
            </a:r>
            <a:endParaRPr/>
          </a:p>
        </p:txBody>
      </p:sp>
      <p:pic>
        <p:nvPicPr>
          <p:cNvPr id="140" name="Shape 140"/>
          <p:cNvPicPr preferRelativeResize="0"/>
          <p:nvPr/>
        </p:nvPicPr>
        <p:blipFill>
          <a:blip r:embed="rId3">
            <a:alphaModFix/>
          </a:blip>
          <a:stretch>
            <a:fillRect/>
          </a:stretch>
        </p:blipFill>
        <p:spPr>
          <a:xfrm>
            <a:off x="1930898" y="2000866"/>
            <a:ext cx="419100" cy="382644"/>
          </a:xfrm>
          <a:prstGeom prst="rect">
            <a:avLst/>
          </a:prstGeom>
          <a:noFill/>
          <a:ln>
            <a:noFill/>
          </a:ln>
        </p:spPr>
      </p:pic>
      <p:pic>
        <p:nvPicPr>
          <p:cNvPr id="141" name="Shape 141"/>
          <p:cNvPicPr preferRelativeResize="0"/>
          <p:nvPr/>
        </p:nvPicPr>
        <p:blipFill>
          <a:blip r:embed="rId4">
            <a:alphaModFix/>
          </a:blip>
          <a:stretch>
            <a:fillRect/>
          </a:stretch>
        </p:blipFill>
        <p:spPr>
          <a:xfrm>
            <a:off x="1954725" y="1634588"/>
            <a:ext cx="419100" cy="304800"/>
          </a:xfrm>
          <a:prstGeom prst="rect">
            <a:avLst/>
          </a:prstGeom>
          <a:noFill/>
          <a:ln>
            <a:noFill/>
          </a:ln>
        </p:spPr>
      </p:pic>
      <p:pic>
        <p:nvPicPr>
          <p:cNvPr id="142" name="Shape 142"/>
          <p:cNvPicPr preferRelativeResize="0"/>
          <p:nvPr/>
        </p:nvPicPr>
        <p:blipFill>
          <a:blip r:embed="rId5">
            <a:alphaModFix/>
          </a:blip>
          <a:stretch>
            <a:fillRect/>
          </a:stretch>
        </p:blipFill>
        <p:spPr>
          <a:xfrm>
            <a:off x="1945200" y="2444975"/>
            <a:ext cx="438150" cy="304800"/>
          </a:xfrm>
          <a:prstGeom prst="rect">
            <a:avLst/>
          </a:prstGeom>
          <a:noFill/>
          <a:ln>
            <a:noFill/>
          </a:ln>
        </p:spPr>
      </p:pic>
      <p:pic>
        <p:nvPicPr>
          <p:cNvPr id="143" name="Shape 143"/>
          <p:cNvPicPr preferRelativeResize="0"/>
          <p:nvPr/>
        </p:nvPicPr>
        <p:blipFill>
          <a:blip r:embed="rId6">
            <a:alphaModFix/>
          </a:blip>
          <a:stretch>
            <a:fillRect/>
          </a:stretch>
        </p:blipFill>
        <p:spPr>
          <a:xfrm>
            <a:off x="1930900" y="2806888"/>
            <a:ext cx="466725" cy="352425"/>
          </a:xfrm>
          <a:prstGeom prst="rect">
            <a:avLst/>
          </a:prstGeom>
          <a:noFill/>
          <a:ln>
            <a:noFill/>
          </a:ln>
        </p:spPr>
      </p:pic>
      <p:pic>
        <p:nvPicPr>
          <p:cNvPr id="144" name="Shape 144"/>
          <p:cNvPicPr preferRelativeResize="0"/>
          <p:nvPr/>
        </p:nvPicPr>
        <p:blipFill>
          <a:blip r:embed="rId7">
            <a:alphaModFix/>
          </a:blip>
          <a:stretch>
            <a:fillRect/>
          </a:stretch>
        </p:blipFill>
        <p:spPr>
          <a:xfrm>
            <a:off x="2002325" y="3159313"/>
            <a:ext cx="323850" cy="371475"/>
          </a:xfrm>
          <a:prstGeom prst="rect">
            <a:avLst/>
          </a:prstGeom>
          <a:noFill/>
          <a:ln>
            <a:noFill/>
          </a:ln>
        </p:spPr>
      </p:pic>
      <p:pic>
        <p:nvPicPr>
          <p:cNvPr id="145" name="Shape 145"/>
          <p:cNvPicPr preferRelativeResize="0"/>
          <p:nvPr/>
        </p:nvPicPr>
        <p:blipFill>
          <a:blip r:embed="rId8">
            <a:alphaModFix/>
          </a:blip>
          <a:stretch>
            <a:fillRect/>
          </a:stretch>
        </p:blipFill>
        <p:spPr>
          <a:xfrm>
            <a:off x="1964213" y="3520475"/>
            <a:ext cx="400050" cy="381000"/>
          </a:xfrm>
          <a:prstGeom prst="rect">
            <a:avLst/>
          </a:prstGeom>
          <a:noFill/>
          <a:ln>
            <a:noFill/>
          </a:ln>
        </p:spPr>
      </p:pic>
      <p:sp>
        <p:nvSpPr>
          <p:cNvPr id="146" name="Shape 146"/>
          <p:cNvSpPr txBox="1"/>
          <p:nvPr>
            <p:ph idx="1" type="body"/>
          </p:nvPr>
        </p:nvSpPr>
        <p:spPr>
          <a:xfrm>
            <a:off x="4613700" y="1017725"/>
            <a:ext cx="4112100" cy="3907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u="sng">
                <a:solidFill>
                  <a:srgbClr val="000000"/>
                </a:solidFill>
              </a:rPr>
              <a:t>Term</a:t>
            </a:r>
            <a:r>
              <a:rPr lang="en">
                <a:solidFill>
                  <a:srgbClr val="000000"/>
                </a:solidFill>
              </a:rPr>
              <a:t>	    </a:t>
            </a:r>
            <a:r>
              <a:rPr lang="en" u="sng">
                <a:solidFill>
                  <a:srgbClr val="000000"/>
                </a:solidFill>
              </a:rPr>
              <a:t>Symbol</a:t>
            </a:r>
            <a:r>
              <a:rPr lang="en">
                <a:solidFill>
                  <a:srgbClr val="000000"/>
                </a:solidFill>
              </a:rPr>
              <a:t>	</a:t>
            </a:r>
            <a:r>
              <a:rPr lang="en" u="sng">
                <a:solidFill>
                  <a:srgbClr val="000000"/>
                </a:solidFill>
              </a:rPr>
              <a:t>Effect</a:t>
            </a:r>
            <a:endParaRPr>
              <a:solidFill>
                <a:srgbClr val="000000"/>
              </a:solidFill>
            </a:endParaRPr>
          </a:p>
          <a:p>
            <a:pPr indent="0" lvl="0" marL="0" rtl="0">
              <a:lnSpc>
                <a:spcPct val="100000"/>
              </a:lnSpc>
              <a:spcBef>
                <a:spcPts val="1600"/>
              </a:spcBef>
              <a:spcAft>
                <a:spcPts val="0"/>
              </a:spcAft>
              <a:buNone/>
            </a:pPr>
            <a:r>
              <a:rPr lang="en">
                <a:solidFill>
                  <a:srgbClr val="000000"/>
                </a:solidFill>
              </a:rPr>
              <a:t>forte piano			loud then soft</a:t>
            </a:r>
            <a:endParaRPr>
              <a:solidFill>
                <a:srgbClr val="000000"/>
              </a:solidFill>
            </a:endParaRPr>
          </a:p>
          <a:p>
            <a:pPr indent="0" lvl="0" marL="0" rtl="0">
              <a:lnSpc>
                <a:spcPct val="100000"/>
              </a:lnSpc>
              <a:spcBef>
                <a:spcPts val="1000"/>
              </a:spcBef>
              <a:spcAft>
                <a:spcPts val="0"/>
              </a:spcAft>
              <a:buNone/>
            </a:pPr>
            <a:r>
              <a:rPr lang="en">
                <a:solidFill>
                  <a:srgbClr val="000000"/>
                </a:solidFill>
              </a:rPr>
              <a:t>sforzando			sudden accent</a:t>
            </a:r>
            <a:endParaRPr>
              <a:solidFill>
                <a:srgbClr val="000000"/>
              </a:solidFill>
            </a:endParaRPr>
          </a:p>
          <a:p>
            <a:pPr indent="0" lvl="0" marL="0" rtl="0">
              <a:lnSpc>
                <a:spcPct val="100000"/>
              </a:lnSpc>
              <a:spcBef>
                <a:spcPts val="1000"/>
              </a:spcBef>
              <a:spcAft>
                <a:spcPts val="0"/>
              </a:spcAft>
              <a:buNone/>
            </a:pPr>
            <a:r>
              <a:rPr lang="en">
                <a:solidFill>
                  <a:srgbClr val="000000"/>
                </a:solidFill>
              </a:rPr>
              <a:t>crescendo			gradually louder</a:t>
            </a:r>
            <a:endParaRPr>
              <a:solidFill>
                <a:srgbClr val="000000"/>
              </a:solidFill>
            </a:endParaRPr>
          </a:p>
          <a:p>
            <a:pPr indent="0" lvl="0" marL="0" rtl="0">
              <a:lnSpc>
                <a:spcPct val="100000"/>
              </a:lnSpc>
              <a:spcBef>
                <a:spcPts val="1000"/>
              </a:spcBef>
              <a:spcAft>
                <a:spcPts val="0"/>
              </a:spcAft>
              <a:buNone/>
            </a:pPr>
            <a:r>
              <a:rPr lang="en">
                <a:solidFill>
                  <a:srgbClr val="000000"/>
                </a:solidFill>
              </a:rPr>
              <a:t>decrescendo			gradually softer</a:t>
            </a:r>
            <a:endParaRPr>
              <a:solidFill>
                <a:srgbClr val="000000"/>
              </a:solidFill>
            </a:endParaRPr>
          </a:p>
          <a:p>
            <a:pPr indent="0" lvl="0" marL="0" rtl="0">
              <a:lnSpc>
                <a:spcPct val="100000"/>
              </a:lnSpc>
              <a:spcBef>
                <a:spcPts val="1000"/>
              </a:spcBef>
              <a:spcAft>
                <a:spcPts val="0"/>
              </a:spcAft>
              <a:buNone/>
            </a:pPr>
            <a:r>
              <a:rPr lang="en"/>
              <a:t>	</a:t>
            </a:r>
            <a:endParaRPr/>
          </a:p>
          <a:p>
            <a:pPr indent="0" lvl="0" marL="0" rtl="0">
              <a:lnSpc>
                <a:spcPct val="100000"/>
              </a:lnSpc>
              <a:spcBef>
                <a:spcPts val="1000"/>
              </a:spcBef>
              <a:spcAft>
                <a:spcPts val="0"/>
              </a:spcAft>
              <a:buNone/>
            </a:pPr>
            <a:r>
              <a:t/>
            </a:r>
            <a:endParaRPr/>
          </a:p>
          <a:p>
            <a:pPr indent="0" lvl="0" marL="0" rtl="0">
              <a:lnSpc>
                <a:spcPct val="100000"/>
              </a:lnSpc>
              <a:spcBef>
                <a:spcPts val="1000"/>
              </a:spcBef>
              <a:spcAft>
                <a:spcPts val="0"/>
              </a:spcAft>
              <a:buNone/>
            </a:pPr>
            <a:r>
              <a:t/>
            </a:r>
            <a:endParaRPr/>
          </a:p>
          <a:p>
            <a:pPr indent="0" lvl="0" marL="0" rtl="0">
              <a:spcBef>
                <a:spcPts val="1000"/>
              </a:spcBef>
              <a:spcAft>
                <a:spcPts val="0"/>
              </a:spcAft>
              <a:buNone/>
            </a:pPr>
            <a:r>
              <a:t/>
            </a:r>
            <a:endParaRPr/>
          </a:p>
        </p:txBody>
      </p:sp>
      <p:pic>
        <p:nvPicPr>
          <p:cNvPr id="147" name="Shape 147"/>
          <p:cNvPicPr preferRelativeResize="0"/>
          <p:nvPr/>
        </p:nvPicPr>
        <p:blipFill>
          <a:blip r:embed="rId9">
            <a:alphaModFix/>
          </a:blip>
          <a:stretch>
            <a:fillRect/>
          </a:stretch>
        </p:blipFill>
        <p:spPr>
          <a:xfrm>
            <a:off x="6028613" y="1610775"/>
            <a:ext cx="447675" cy="352425"/>
          </a:xfrm>
          <a:prstGeom prst="rect">
            <a:avLst/>
          </a:prstGeom>
          <a:noFill/>
          <a:ln>
            <a:noFill/>
          </a:ln>
        </p:spPr>
      </p:pic>
      <p:pic>
        <p:nvPicPr>
          <p:cNvPr id="148" name="Shape 148"/>
          <p:cNvPicPr preferRelativeResize="0"/>
          <p:nvPr/>
        </p:nvPicPr>
        <p:blipFill>
          <a:blip r:embed="rId10">
            <a:alphaModFix/>
          </a:blip>
          <a:stretch>
            <a:fillRect/>
          </a:stretch>
        </p:blipFill>
        <p:spPr>
          <a:xfrm>
            <a:off x="6033388" y="2025900"/>
            <a:ext cx="438150" cy="371475"/>
          </a:xfrm>
          <a:prstGeom prst="rect">
            <a:avLst/>
          </a:prstGeom>
          <a:noFill/>
          <a:ln>
            <a:noFill/>
          </a:ln>
        </p:spPr>
      </p:pic>
      <p:pic>
        <p:nvPicPr>
          <p:cNvPr id="149" name="Shape 149"/>
          <p:cNvPicPr preferRelativeResize="0"/>
          <p:nvPr/>
        </p:nvPicPr>
        <p:blipFill>
          <a:blip r:embed="rId11">
            <a:alphaModFix/>
          </a:blip>
          <a:stretch>
            <a:fillRect/>
          </a:stretch>
        </p:blipFill>
        <p:spPr>
          <a:xfrm>
            <a:off x="6028613" y="2397350"/>
            <a:ext cx="828675" cy="400050"/>
          </a:xfrm>
          <a:prstGeom prst="rect">
            <a:avLst/>
          </a:prstGeom>
          <a:noFill/>
          <a:ln>
            <a:noFill/>
          </a:ln>
        </p:spPr>
      </p:pic>
      <p:pic>
        <p:nvPicPr>
          <p:cNvPr id="150" name="Shape 150"/>
          <p:cNvPicPr preferRelativeResize="0"/>
          <p:nvPr/>
        </p:nvPicPr>
        <p:blipFill>
          <a:blip r:embed="rId12">
            <a:alphaModFix/>
          </a:blip>
          <a:stretch>
            <a:fillRect/>
          </a:stretch>
        </p:blipFill>
        <p:spPr>
          <a:xfrm>
            <a:off x="6119988" y="2787838"/>
            <a:ext cx="828675" cy="390525"/>
          </a:xfrm>
          <a:prstGeom prst="rect">
            <a:avLst/>
          </a:prstGeom>
          <a:noFill/>
          <a:ln>
            <a:noFill/>
          </a:ln>
        </p:spPr>
      </p:pic>
      <p:cxnSp>
        <p:nvCxnSpPr>
          <p:cNvPr id="151" name="Shape 151"/>
          <p:cNvCxnSpPr/>
          <p:nvPr/>
        </p:nvCxnSpPr>
        <p:spPr>
          <a:xfrm>
            <a:off x="4541875" y="1017725"/>
            <a:ext cx="0" cy="3012600"/>
          </a:xfrm>
          <a:prstGeom prst="straightConnector1">
            <a:avLst/>
          </a:prstGeom>
          <a:noFill/>
          <a:ln cap="flat" cmpd="sng" w="38100">
            <a:solidFill>
              <a:srgbClr val="000000"/>
            </a:solidFill>
            <a:prstDash val="solid"/>
            <a:round/>
            <a:headEnd len="med" w="med" type="none"/>
            <a:tailEnd len="med" w="med" type="none"/>
          </a:ln>
        </p:spPr>
      </p:cxnSp>
    </p:spTree>
  </p:cSld>
  <p:clrMapOvr>
    <a:masterClrMapping/>
  </p:clrMapOvr>
  <mc:AlternateContent>
    <mc:Choice Requires="p14">
      <p:transition spd="slow" p14:dur="1000">
        <p:pus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Shape 1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u="sng">
                <a:solidFill>
                  <a:srgbClr val="CC0000"/>
                </a:solidFill>
              </a:rPr>
              <a:t>“Road Map” Symbols - Terms</a:t>
            </a:r>
            <a:endParaRPr b="1" u="sng">
              <a:solidFill>
                <a:srgbClr val="CC0000"/>
              </a:solidFill>
            </a:endParaRPr>
          </a:p>
          <a:p>
            <a:pPr indent="0" lvl="0" marL="0">
              <a:spcBef>
                <a:spcPts val="0"/>
              </a:spcBef>
              <a:spcAft>
                <a:spcPts val="0"/>
              </a:spcAft>
              <a:buNone/>
            </a:pPr>
            <a:r>
              <a:t/>
            </a:r>
            <a:endParaRPr/>
          </a:p>
        </p:txBody>
      </p:sp>
      <p:sp>
        <p:nvSpPr>
          <p:cNvPr id="157" name="Shape 157"/>
          <p:cNvSpPr txBox="1"/>
          <p:nvPr>
            <p:ph idx="1" type="body"/>
          </p:nvPr>
        </p:nvSpPr>
        <p:spPr>
          <a:xfrm>
            <a:off x="311700" y="1114225"/>
            <a:ext cx="8725200" cy="3921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u="sng">
              <a:solidFill>
                <a:srgbClr val="000000"/>
              </a:solidFill>
            </a:endParaRPr>
          </a:p>
          <a:p>
            <a:pPr indent="0" lvl="0" marL="0" rtl="0">
              <a:spcBef>
                <a:spcPts val="0"/>
              </a:spcBef>
              <a:spcAft>
                <a:spcPts val="0"/>
              </a:spcAft>
              <a:buNone/>
            </a:pPr>
            <a:r>
              <a:rPr lang="en" u="sng">
                <a:solidFill>
                  <a:srgbClr val="000000"/>
                </a:solidFill>
              </a:rPr>
              <a:t>Terms				Symbol			Effect</a:t>
            </a:r>
            <a:endParaRPr u="sng">
              <a:solidFill>
                <a:srgbClr val="000000"/>
              </a:solidFill>
            </a:endParaRPr>
          </a:p>
          <a:p>
            <a:pPr indent="0" lvl="0" marL="0" rtl="0">
              <a:lnSpc>
                <a:spcPct val="150000"/>
              </a:lnSpc>
              <a:spcBef>
                <a:spcPts val="0"/>
              </a:spcBef>
              <a:spcAft>
                <a:spcPts val="0"/>
              </a:spcAft>
              <a:buNone/>
            </a:pPr>
            <a:r>
              <a:rPr lang="en" sz="1400">
                <a:solidFill>
                  <a:srgbClr val="000000"/>
                </a:solidFill>
              </a:rPr>
              <a:t>Fine					Fine				Final Measure</a:t>
            </a:r>
            <a:endParaRPr sz="1400">
              <a:solidFill>
                <a:srgbClr val="000000"/>
              </a:solidFill>
            </a:endParaRPr>
          </a:p>
          <a:p>
            <a:pPr indent="0" lvl="0" marL="0" rtl="0">
              <a:lnSpc>
                <a:spcPct val="150000"/>
              </a:lnSpc>
              <a:spcBef>
                <a:spcPts val="0"/>
              </a:spcBef>
              <a:spcAft>
                <a:spcPts val="0"/>
              </a:spcAft>
              <a:buClr>
                <a:schemeClr val="dk1"/>
              </a:buClr>
              <a:buSzPts val="1100"/>
              <a:buFont typeface="Arial"/>
              <a:buNone/>
            </a:pPr>
            <a:r>
              <a:rPr lang="en" sz="1400">
                <a:solidFill>
                  <a:schemeClr val="dk1"/>
                </a:solidFill>
              </a:rPr>
              <a:t>Coda									The final passage of a piece of music</a:t>
            </a:r>
            <a:endParaRPr sz="1400">
              <a:solidFill>
                <a:schemeClr val="dk1"/>
              </a:solidFill>
            </a:endParaRPr>
          </a:p>
          <a:p>
            <a:pPr indent="0" lvl="0" marL="0" rtl="0">
              <a:lnSpc>
                <a:spcPct val="150000"/>
              </a:lnSpc>
              <a:spcBef>
                <a:spcPts val="0"/>
              </a:spcBef>
              <a:spcAft>
                <a:spcPts val="0"/>
              </a:spcAft>
              <a:buNone/>
            </a:pPr>
            <a:r>
              <a:rPr lang="en" sz="1400">
                <a:solidFill>
                  <a:srgbClr val="000000"/>
                </a:solidFill>
              </a:rPr>
              <a:t>Da Capo 			 	D.C.				To the beginning</a:t>
            </a:r>
            <a:endParaRPr sz="1400">
              <a:solidFill>
                <a:srgbClr val="000000"/>
              </a:solidFill>
            </a:endParaRPr>
          </a:p>
          <a:p>
            <a:pPr indent="0" lvl="0" marL="0" rtl="0">
              <a:lnSpc>
                <a:spcPct val="150000"/>
              </a:lnSpc>
              <a:spcBef>
                <a:spcPts val="0"/>
              </a:spcBef>
              <a:spcAft>
                <a:spcPts val="0"/>
              </a:spcAft>
              <a:buNone/>
            </a:pPr>
            <a:r>
              <a:rPr lang="en" sz="1400">
                <a:solidFill>
                  <a:srgbClr val="000000"/>
                </a:solidFill>
              </a:rPr>
              <a:t>Dal Segno  			D.S. 				To the sign</a:t>
            </a:r>
            <a:endParaRPr sz="1400">
              <a:solidFill>
                <a:srgbClr val="000000"/>
              </a:solidFill>
            </a:endParaRPr>
          </a:p>
          <a:p>
            <a:pPr indent="0" lvl="0" marL="0" rtl="0">
              <a:lnSpc>
                <a:spcPct val="150000"/>
              </a:lnSpc>
              <a:spcBef>
                <a:spcPts val="0"/>
              </a:spcBef>
              <a:spcAft>
                <a:spcPts val="0"/>
              </a:spcAft>
              <a:buNone/>
            </a:pPr>
            <a:r>
              <a:rPr lang="en" sz="1400">
                <a:solidFill>
                  <a:srgbClr val="000000"/>
                </a:solidFill>
              </a:rPr>
              <a:t>D.C. al Fine			D.C. al Fine		Back to the beginning, play to the Fine.</a:t>
            </a:r>
            <a:endParaRPr sz="1400">
              <a:solidFill>
                <a:srgbClr val="000000"/>
              </a:solidFill>
            </a:endParaRPr>
          </a:p>
          <a:p>
            <a:pPr indent="0" lvl="0" marL="0" rtl="0">
              <a:lnSpc>
                <a:spcPct val="150000"/>
              </a:lnSpc>
              <a:spcBef>
                <a:spcPts val="0"/>
              </a:spcBef>
              <a:spcAft>
                <a:spcPts val="0"/>
              </a:spcAft>
              <a:buNone/>
            </a:pPr>
            <a:r>
              <a:rPr lang="en" sz="1400">
                <a:solidFill>
                  <a:srgbClr val="000000"/>
                </a:solidFill>
              </a:rPr>
              <a:t>D.C. al Coda			D.C. al Coda</a:t>
            </a:r>
            <a:r>
              <a:rPr i="1" lang="en" sz="1400">
                <a:solidFill>
                  <a:srgbClr val="000000"/>
                </a:solidFill>
              </a:rPr>
              <a:t>	</a:t>
            </a:r>
            <a:r>
              <a:rPr lang="en" sz="1400"/>
              <a:t>	</a:t>
            </a:r>
            <a:r>
              <a:rPr lang="en" sz="1400">
                <a:solidFill>
                  <a:srgbClr val="000000"/>
                </a:solidFill>
              </a:rPr>
              <a:t>Back to the beginning, skip to the Coda</a:t>
            </a:r>
            <a:endParaRPr sz="1400">
              <a:solidFill>
                <a:srgbClr val="000000"/>
              </a:solidFill>
            </a:endParaRPr>
          </a:p>
          <a:p>
            <a:pPr indent="0" lvl="0" marL="0" rtl="0">
              <a:lnSpc>
                <a:spcPct val="150000"/>
              </a:lnSpc>
              <a:spcBef>
                <a:spcPts val="0"/>
              </a:spcBef>
              <a:spcAft>
                <a:spcPts val="0"/>
              </a:spcAft>
              <a:buNone/>
            </a:pPr>
            <a:r>
              <a:rPr lang="en" sz="1400">
                <a:solidFill>
                  <a:srgbClr val="000000"/>
                </a:solidFill>
              </a:rPr>
              <a:t>D.S. al Fine			D.S. al Fine		Back to the Sign, play to the Fine.</a:t>
            </a:r>
            <a:endParaRPr sz="1400">
              <a:solidFill>
                <a:srgbClr val="000000"/>
              </a:solidFill>
            </a:endParaRPr>
          </a:p>
          <a:p>
            <a:pPr indent="0" lvl="0" marL="0" rtl="0">
              <a:lnSpc>
                <a:spcPct val="150000"/>
              </a:lnSpc>
              <a:spcBef>
                <a:spcPts val="0"/>
              </a:spcBef>
              <a:spcAft>
                <a:spcPts val="0"/>
              </a:spcAft>
              <a:buNone/>
            </a:pPr>
            <a:r>
              <a:rPr lang="en" sz="1400">
                <a:solidFill>
                  <a:srgbClr val="000000"/>
                </a:solidFill>
              </a:rPr>
              <a:t>D.S. al Coda			</a:t>
            </a:r>
            <a:r>
              <a:rPr lang="en" sz="1400">
                <a:solidFill>
                  <a:schemeClr val="dk1"/>
                </a:solidFill>
              </a:rPr>
              <a:t>D.S. al Coda</a:t>
            </a:r>
            <a:r>
              <a:rPr lang="en" sz="1400">
                <a:solidFill>
                  <a:srgbClr val="000000"/>
                </a:solidFill>
              </a:rPr>
              <a:t>		Back to the Sign, skip to the Coda.</a:t>
            </a:r>
            <a:endParaRPr sz="1400">
              <a:solidFill>
                <a:srgbClr val="000000"/>
              </a:solidFill>
            </a:endParaRPr>
          </a:p>
          <a:p>
            <a:pPr indent="0" lvl="0" marL="0">
              <a:lnSpc>
                <a:spcPct val="100000"/>
              </a:lnSpc>
              <a:spcBef>
                <a:spcPts val="0"/>
              </a:spcBef>
              <a:spcAft>
                <a:spcPts val="0"/>
              </a:spcAft>
              <a:buClr>
                <a:schemeClr val="dk1"/>
              </a:buClr>
              <a:buSzPts val="1100"/>
              <a:buFont typeface="Arial"/>
              <a:buNone/>
            </a:pPr>
            <a:r>
              <a:t/>
            </a:r>
            <a:endParaRPr sz="1400">
              <a:solidFill>
                <a:srgbClr val="000000"/>
              </a:solidFill>
            </a:endParaRPr>
          </a:p>
        </p:txBody>
      </p:sp>
      <p:pic>
        <p:nvPicPr>
          <p:cNvPr id="158" name="Shape 158"/>
          <p:cNvPicPr preferRelativeResize="0"/>
          <p:nvPr/>
        </p:nvPicPr>
        <p:blipFill>
          <a:blip r:embed="rId3">
            <a:alphaModFix/>
          </a:blip>
          <a:stretch>
            <a:fillRect/>
          </a:stretch>
        </p:blipFill>
        <p:spPr>
          <a:xfrm>
            <a:off x="3137800" y="2718350"/>
            <a:ext cx="227425" cy="269550"/>
          </a:xfrm>
          <a:prstGeom prst="rect">
            <a:avLst/>
          </a:prstGeom>
          <a:noFill/>
          <a:ln>
            <a:noFill/>
          </a:ln>
        </p:spPr>
      </p:pic>
      <p:pic>
        <p:nvPicPr>
          <p:cNvPr id="159" name="Shape 159"/>
          <p:cNvPicPr preferRelativeResize="0"/>
          <p:nvPr/>
        </p:nvPicPr>
        <p:blipFill>
          <a:blip r:embed="rId4">
            <a:alphaModFix/>
          </a:blip>
          <a:stretch>
            <a:fillRect/>
          </a:stretch>
        </p:blipFill>
        <p:spPr>
          <a:xfrm>
            <a:off x="2737713" y="2122650"/>
            <a:ext cx="282890" cy="31432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u="sng">
                <a:solidFill>
                  <a:srgbClr val="CC0000"/>
                </a:solidFill>
              </a:rPr>
              <a:t>“Road Map” Symbols - Terms</a:t>
            </a:r>
            <a:endParaRPr/>
          </a:p>
        </p:txBody>
      </p:sp>
      <p:sp>
        <p:nvSpPr>
          <p:cNvPr id="165" name="Shape 165"/>
          <p:cNvSpPr txBox="1"/>
          <p:nvPr>
            <p:ph idx="1" type="body"/>
          </p:nvPr>
        </p:nvSpPr>
        <p:spPr>
          <a:xfrm>
            <a:off x="235500" y="1152475"/>
            <a:ext cx="8520600" cy="3990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u="sng">
                <a:solidFill>
                  <a:schemeClr val="dk1"/>
                </a:solidFill>
              </a:rPr>
              <a:t>Terms				Symbol			Effect</a:t>
            </a:r>
            <a:endParaRPr u="sng">
              <a:solidFill>
                <a:schemeClr val="dk1"/>
              </a:solidFill>
            </a:endParaRPr>
          </a:p>
          <a:p>
            <a:pPr indent="0" lvl="0" marL="0" rtl="0">
              <a:spcBef>
                <a:spcPts val="0"/>
              </a:spcBef>
              <a:spcAft>
                <a:spcPts val="0"/>
              </a:spcAft>
              <a:buNone/>
            </a:pPr>
            <a:r>
              <a:t/>
            </a:r>
            <a:endParaRPr sz="1400">
              <a:solidFill>
                <a:schemeClr val="dk1"/>
              </a:solidFill>
            </a:endParaRPr>
          </a:p>
          <a:p>
            <a:pPr indent="0" lvl="0" marL="0" rtl="0">
              <a:lnSpc>
                <a:spcPct val="150000"/>
              </a:lnSpc>
              <a:spcBef>
                <a:spcPts val="0"/>
              </a:spcBef>
              <a:spcAft>
                <a:spcPts val="0"/>
              </a:spcAft>
              <a:buNone/>
            </a:pPr>
            <a:r>
              <a:rPr lang="en" sz="1500">
                <a:solidFill>
                  <a:schemeClr val="dk1"/>
                </a:solidFill>
              </a:rPr>
              <a:t>Repeat Signs							Repeat the section</a:t>
            </a:r>
            <a:endParaRPr sz="1500">
              <a:solidFill>
                <a:schemeClr val="dk1"/>
              </a:solidFill>
            </a:endParaRPr>
          </a:p>
          <a:p>
            <a:pPr indent="0" lvl="0" marL="0" rtl="0">
              <a:lnSpc>
                <a:spcPct val="150000"/>
              </a:lnSpc>
              <a:spcBef>
                <a:spcPts val="0"/>
              </a:spcBef>
              <a:spcAft>
                <a:spcPts val="0"/>
              </a:spcAft>
              <a:buClr>
                <a:schemeClr val="dk1"/>
              </a:buClr>
              <a:buSzPts val="1100"/>
              <a:buFont typeface="Arial"/>
              <a:buNone/>
            </a:pPr>
            <a:r>
              <a:rPr lang="en" sz="1500">
                <a:solidFill>
                  <a:schemeClr val="dk1"/>
                </a:solidFill>
              </a:rPr>
              <a:t>Measure Repeat						Repeat the previous measure</a:t>
            </a:r>
            <a:endParaRPr sz="1500">
              <a:solidFill>
                <a:schemeClr val="dk1"/>
              </a:solidFill>
            </a:endParaRPr>
          </a:p>
          <a:p>
            <a:pPr indent="0" lvl="0" marL="0" rtl="0">
              <a:lnSpc>
                <a:spcPct val="150000"/>
              </a:lnSpc>
              <a:spcBef>
                <a:spcPts val="0"/>
              </a:spcBef>
              <a:spcAft>
                <a:spcPts val="0"/>
              </a:spcAft>
              <a:buClr>
                <a:schemeClr val="dk1"/>
              </a:buClr>
              <a:buSzPts val="1100"/>
              <a:buFont typeface="Arial"/>
              <a:buNone/>
            </a:pPr>
            <a:r>
              <a:rPr lang="en" sz="1500">
                <a:solidFill>
                  <a:schemeClr val="dk1"/>
                </a:solidFill>
              </a:rPr>
              <a:t>1st &amp; 2nd Endings						Play the measure the 1st or 2nd time only  </a:t>
            </a:r>
            <a:endParaRPr sz="1500">
              <a:solidFill>
                <a:schemeClr val="dk1"/>
              </a:solidFill>
            </a:endParaRPr>
          </a:p>
          <a:p>
            <a:pPr indent="0" lvl="0" marL="0" rtl="0">
              <a:lnSpc>
                <a:spcPct val="150000"/>
              </a:lnSpc>
              <a:spcBef>
                <a:spcPts val="0"/>
              </a:spcBef>
              <a:spcAft>
                <a:spcPts val="0"/>
              </a:spcAft>
              <a:buNone/>
            </a:pPr>
            <a:r>
              <a:rPr lang="en" sz="1500">
                <a:solidFill>
                  <a:schemeClr val="dk1"/>
                </a:solidFill>
              </a:rPr>
              <a:t>Caesura 								Complete Pause</a:t>
            </a:r>
            <a:endParaRPr sz="1500">
              <a:solidFill>
                <a:schemeClr val="dk1"/>
              </a:solidFill>
            </a:endParaRPr>
          </a:p>
          <a:p>
            <a:pPr indent="0" lvl="0" marL="0" rtl="0">
              <a:lnSpc>
                <a:spcPct val="150000"/>
              </a:lnSpc>
              <a:spcBef>
                <a:spcPts val="0"/>
              </a:spcBef>
              <a:spcAft>
                <a:spcPts val="0"/>
              </a:spcAft>
              <a:buNone/>
            </a:pPr>
            <a:r>
              <a:t/>
            </a:r>
            <a:endParaRPr u="sng">
              <a:solidFill>
                <a:schemeClr val="dk1"/>
              </a:solidFill>
            </a:endParaRPr>
          </a:p>
          <a:p>
            <a:pPr indent="0" lvl="0" marL="0" rtl="0">
              <a:lnSpc>
                <a:spcPct val="150000"/>
              </a:lnSpc>
              <a:spcBef>
                <a:spcPts val="0"/>
              </a:spcBef>
              <a:spcAft>
                <a:spcPts val="0"/>
              </a:spcAft>
              <a:buNone/>
            </a:pPr>
            <a:r>
              <a:rPr lang="en" u="sng">
                <a:solidFill>
                  <a:schemeClr val="dk1"/>
                </a:solidFill>
              </a:rPr>
              <a:t>Probable Time Signatures</a:t>
            </a:r>
            <a:endParaRPr u="sng">
              <a:solidFill>
                <a:schemeClr val="dk1"/>
              </a:solidFill>
            </a:endParaRPr>
          </a:p>
          <a:p>
            <a:pPr indent="0" lvl="0" marL="0" rtl="0">
              <a:lnSpc>
                <a:spcPct val="150000"/>
              </a:lnSpc>
              <a:spcBef>
                <a:spcPts val="0"/>
              </a:spcBef>
              <a:spcAft>
                <a:spcPts val="0"/>
              </a:spcAft>
              <a:buClr>
                <a:schemeClr val="dk1"/>
              </a:buClr>
              <a:buSzPts val="1100"/>
              <a:buFont typeface="Arial"/>
              <a:buNone/>
            </a:pPr>
            <a:r>
              <a:rPr lang="en" sz="1400">
                <a:solidFill>
                  <a:schemeClr val="dk1"/>
                </a:solidFill>
              </a:rPr>
              <a:t>quarter gets 1 beat   			half note gets 1 beat 			eighth note gets 1 beat</a:t>
            </a:r>
            <a:endParaRPr sz="1400">
              <a:solidFill>
                <a:schemeClr val="dk1"/>
              </a:solidFill>
            </a:endParaRPr>
          </a:p>
          <a:p>
            <a:pPr indent="0" lvl="0" marL="0" rtl="0">
              <a:lnSpc>
                <a:spcPct val="150000"/>
              </a:lnSpc>
              <a:spcBef>
                <a:spcPts val="0"/>
              </a:spcBef>
              <a:spcAft>
                <a:spcPts val="0"/>
              </a:spcAft>
              <a:buClr>
                <a:schemeClr val="dk1"/>
              </a:buClr>
              <a:buSzPts val="1100"/>
              <a:buFont typeface="Arial"/>
              <a:buNone/>
            </a:pPr>
            <a:r>
              <a:t/>
            </a:r>
            <a:endParaRPr sz="1400">
              <a:solidFill>
                <a:schemeClr val="dk1"/>
              </a:solidFill>
            </a:endParaRPr>
          </a:p>
          <a:p>
            <a:pPr indent="0" lvl="0" marL="0">
              <a:spcBef>
                <a:spcPts val="0"/>
              </a:spcBef>
              <a:spcAft>
                <a:spcPts val="1600"/>
              </a:spcAft>
              <a:buNone/>
            </a:pPr>
            <a:r>
              <a:t/>
            </a:r>
            <a:endParaRPr/>
          </a:p>
        </p:txBody>
      </p:sp>
      <p:pic>
        <p:nvPicPr>
          <p:cNvPr id="166" name="Shape 166"/>
          <p:cNvPicPr preferRelativeResize="0"/>
          <p:nvPr/>
        </p:nvPicPr>
        <p:blipFill>
          <a:blip r:embed="rId3">
            <a:alphaModFix/>
          </a:blip>
          <a:stretch>
            <a:fillRect/>
          </a:stretch>
        </p:blipFill>
        <p:spPr>
          <a:xfrm>
            <a:off x="2870238" y="2883296"/>
            <a:ext cx="282900" cy="211055"/>
          </a:xfrm>
          <a:prstGeom prst="rect">
            <a:avLst/>
          </a:prstGeom>
          <a:noFill/>
          <a:ln>
            <a:noFill/>
          </a:ln>
        </p:spPr>
      </p:pic>
      <p:pic>
        <p:nvPicPr>
          <p:cNvPr id="167" name="Shape 167"/>
          <p:cNvPicPr preferRelativeResize="0"/>
          <p:nvPr/>
        </p:nvPicPr>
        <p:blipFill>
          <a:blip r:embed="rId4">
            <a:alphaModFix/>
          </a:blip>
          <a:stretch>
            <a:fillRect/>
          </a:stretch>
        </p:blipFill>
        <p:spPr>
          <a:xfrm>
            <a:off x="2269175" y="2390775"/>
            <a:ext cx="1809840" cy="361950"/>
          </a:xfrm>
          <a:prstGeom prst="rect">
            <a:avLst/>
          </a:prstGeom>
          <a:noFill/>
          <a:ln>
            <a:noFill/>
          </a:ln>
        </p:spPr>
      </p:pic>
      <p:pic>
        <p:nvPicPr>
          <p:cNvPr id="168" name="Shape 168"/>
          <p:cNvPicPr preferRelativeResize="0"/>
          <p:nvPr/>
        </p:nvPicPr>
        <p:blipFill>
          <a:blip r:embed="rId5">
            <a:alphaModFix/>
          </a:blip>
          <a:stretch>
            <a:fillRect/>
          </a:stretch>
        </p:blipFill>
        <p:spPr>
          <a:xfrm>
            <a:off x="3153113" y="4335825"/>
            <a:ext cx="523875" cy="314325"/>
          </a:xfrm>
          <a:prstGeom prst="rect">
            <a:avLst/>
          </a:prstGeom>
          <a:noFill/>
          <a:ln>
            <a:noFill/>
          </a:ln>
        </p:spPr>
      </p:pic>
      <p:pic>
        <p:nvPicPr>
          <p:cNvPr id="169" name="Shape 169"/>
          <p:cNvPicPr preferRelativeResize="0"/>
          <p:nvPr/>
        </p:nvPicPr>
        <p:blipFill>
          <a:blip r:embed="rId6">
            <a:alphaModFix/>
          </a:blip>
          <a:stretch>
            <a:fillRect/>
          </a:stretch>
        </p:blipFill>
        <p:spPr>
          <a:xfrm>
            <a:off x="952338" y="4335825"/>
            <a:ext cx="581025" cy="314325"/>
          </a:xfrm>
          <a:prstGeom prst="rect">
            <a:avLst/>
          </a:prstGeom>
          <a:noFill/>
          <a:ln>
            <a:noFill/>
          </a:ln>
        </p:spPr>
      </p:pic>
      <p:pic>
        <p:nvPicPr>
          <p:cNvPr id="170" name="Shape 170"/>
          <p:cNvPicPr preferRelativeResize="0"/>
          <p:nvPr/>
        </p:nvPicPr>
        <p:blipFill>
          <a:blip r:embed="rId7">
            <a:alphaModFix/>
          </a:blip>
          <a:stretch>
            <a:fillRect/>
          </a:stretch>
        </p:blipFill>
        <p:spPr>
          <a:xfrm>
            <a:off x="2749763" y="2068717"/>
            <a:ext cx="523875" cy="276394"/>
          </a:xfrm>
          <a:prstGeom prst="rect">
            <a:avLst/>
          </a:prstGeom>
          <a:noFill/>
          <a:ln>
            <a:noFill/>
          </a:ln>
        </p:spPr>
      </p:pic>
      <p:pic>
        <p:nvPicPr>
          <p:cNvPr id="171" name="Shape 171"/>
          <p:cNvPicPr preferRelativeResize="0"/>
          <p:nvPr/>
        </p:nvPicPr>
        <p:blipFill>
          <a:blip r:embed="rId8">
            <a:alphaModFix/>
          </a:blip>
          <a:stretch>
            <a:fillRect/>
          </a:stretch>
        </p:blipFill>
        <p:spPr>
          <a:xfrm>
            <a:off x="2916438" y="1700706"/>
            <a:ext cx="190500" cy="322344"/>
          </a:xfrm>
          <a:prstGeom prst="rect">
            <a:avLst/>
          </a:prstGeom>
          <a:noFill/>
          <a:ln>
            <a:noFill/>
          </a:ln>
        </p:spPr>
      </p:pic>
      <p:pic>
        <p:nvPicPr>
          <p:cNvPr id="172" name="Shape 172"/>
          <p:cNvPicPr preferRelativeResize="0"/>
          <p:nvPr/>
        </p:nvPicPr>
        <p:blipFill>
          <a:blip r:embed="rId9">
            <a:alphaModFix/>
          </a:blip>
          <a:stretch>
            <a:fillRect/>
          </a:stretch>
        </p:blipFill>
        <p:spPr>
          <a:xfrm>
            <a:off x="311700" y="4307238"/>
            <a:ext cx="190500" cy="371475"/>
          </a:xfrm>
          <a:prstGeom prst="rect">
            <a:avLst/>
          </a:prstGeom>
          <a:noFill/>
          <a:ln>
            <a:noFill/>
          </a:ln>
        </p:spPr>
      </p:pic>
      <p:pic>
        <p:nvPicPr>
          <p:cNvPr id="173" name="Shape 173"/>
          <p:cNvPicPr preferRelativeResize="0"/>
          <p:nvPr/>
        </p:nvPicPr>
        <p:blipFill>
          <a:blip r:embed="rId10">
            <a:alphaModFix/>
          </a:blip>
          <a:stretch>
            <a:fillRect/>
          </a:stretch>
        </p:blipFill>
        <p:spPr>
          <a:xfrm>
            <a:off x="668763" y="4307238"/>
            <a:ext cx="200025" cy="371475"/>
          </a:xfrm>
          <a:prstGeom prst="rect">
            <a:avLst/>
          </a:prstGeom>
          <a:noFill/>
          <a:ln>
            <a:noFill/>
          </a:ln>
        </p:spPr>
      </p:pic>
      <p:pic>
        <p:nvPicPr>
          <p:cNvPr id="174" name="Shape 174"/>
          <p:cNvPicPr preferRelativeResize="0"/>
          <p:nvPr/>
        </p:nvPicPr>
        <p:blipFill>
          <a:blip r:embed="rId11">
            <a:alphaModFix/>
          </a:blip>
          <a:stretch>
            <a:fillRect/>
          </a:stretch>
        </p:blipFill>
        <p:spPr>
          <a:xfrm>
            <a:off x="1774325" y="4307250"/>
            <a:ext cx="209550" cy="371475"/>
          </a:xfrm>
          <a:prstGeom prst="rect">
            <a:avLst/>
          </a:prstGeom>
          <a:noFill/>
          <a:ln>
            <a:noFill/>
          </a:ln>
        </p:spPr>
      </p:pic>
      <p:pic>
        <p:nvPicPr>
          <p:cNvPr id="175" name="Shape 175"/>
          <p:cNvPicPr preferRelativeResize="0"/>
          <p:nvPr/>
        </p:nvPicPr>
        <p:blipFill>
          <a:blip r:embed="rId12">
            <a:alphaModFix/>
          </a:blip>
          <a:stretch>
            <a:fillRect/>
          </a:stretch>
        </p:blipFill>
        <p:spPr>
          <a:xfrm>
            <a:off x="3990300" y="4321525"/>
            <a:ext cx="171450" cy="361950"/>
          </a:xfrm>
          <a:prstGeom prst="rect">
            <a:avLst/>
          </a:prstGeom>
          <a:noFill/>
          <a:ln>
            <a:noFill/>
          </a:ln>
        </p:spPr>
      </p:pic>
      <p:pic>
        <p:nvPicPr>
          <p:cNvPr id="176" name="Shape 176"/>
          <p:cNvPicPr preferRelativeResize="0"/>
          <p:nvPr/>
        </p:nvPicPr>
        <p:blipFill>
          <a:blip r:embed="rId13">
            <a:alphaModFix/>
          </a:blip>
          <a:stretch>
            <a:fillRect/>
          </a:stretch>
        </p:blipFill>
        <p:spPr>
          <a:xfrm>
            <a:off x="5961325" y="4312000"/>
            <a:ext cx="171450" cy="371475"/>
          </a:xfrm>
          <a:prstGeom prst="rect">
            <a:avLst/>
          </a:prstGeom>
          <a:noFill/>
          <a:ln>
            <a:noFill/>
          </a:ln>
        </p:spPr>
      </p:pic>
      <p:pic>
        <p:nvPicPr>
          <p:cNvPr id="177" name="Shape 177"/>
          <p:cNvPicPr preferRelativeResize="0"/>
          <p:nvPr/>
        </p:nvPicPr>
        <p:blipFill>
          <a:blip r:embed="rId14">
            <a:alphaModFix/>
          </a:blip>
          <a:stretch>
            <a:fillRect/>
          </a:stretch>
        </p:blipFill>
        <p:spPr>
          <a:xfrm>
            <a:off x="6327925" y="4288175"/>
            <a:ext cx="171450" cy="371475"/>
          </a:xfrm>
          <a:prstGeom prst="rect">
            <a:avLst/>
          </a:prstGeom>
          <a:noFill/>
          <a:ln>
            <a:noFill/>
          </a:ln>
        </p:spPr>
      </p:pic>
      <p:pic>
        <p:nvPicPr>
          <p:cNvPr id="178" name="Shape 178"/>
          <p:cNvPicPr preferRelativeResize="0"/>
          <p:nvPr/>
        </p:nvPicPr>
        <p:blipFill>
          <a:blip r:embed="rId15">
            <a:alphaModFix/>
          </a:blip>
          <a:stretch>
            <a:fillRect/>
          </a:stretch>
        </p:blipFill>
        <p:spPr>
          <a:xfrm>
            <a:off x="6805600" y="4283426"/>
            <a:ext cx="171450" cy="361950"/>
          </a:xfrm>
          <a:prstGeom prst="rect">
            <a:avLst/>
          </a:prstGeom>
          <a:noFill/>
          <a:ln>
            <a:noFill/>
          </a:ln>
        </p:spPr>
      </p:pic>
      <p:pic>
        <p:nvPicPr>
          <p:cNvPr id="179" name="Shape 179"/>
          <p:cNvPicPr preferRelativeResize="0"/>
          <p:nvPr/>
        </p:nvPicPr>
        <p:blipFill>
          <a:blip r:embed="rId16">
            <a:alphaModFix/>
          </a:blip>
          <a:stretch>
            <a:fillRect/>
          </a:stretch>
        </p:blipFill>
        <p:spPr>
          <a:xfrm>
            <a:off x="7283275" y="4250075"/>
            <a:ext cx="247650" cy="488250"/>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Shape 184"/>
          <p:cNvPicPr preferRelativeResize="0"/>
          <p:nvPr/>
        </p:nvPicPr>
        <p:blipFill>
          <a:blip r:embed="rId3">
            <a:alphaModFix/>
          </a:blip>
          <a:stretch>
            <a:fillRect/>
          </a:stretch>
        </p:blipFill>
        <p:spPr>
          <a:xfrm>
            <a:off x="0" y="0"/>
            <a:ext cx="9144001" cy="5143500"/>
          </a:xfrm>
          <a:prstGeom prst="rect">
            <a:avLst/>
          </a:prstGeom>
          <a:noFill/>
          <a:ln cap="flat" cmpd="sng" w="114300">
            <a:solidFill>
              <a:schemeClr val="dk2"/>
            </a:solidFill>
            <a:prstDash val="solid"/>
            <a:round/>
            <a:headEnd len="sm" w="sm" type="none"/>
            <a:tailEnd len="sm" w="sm" type="none"/>
          </a:ln>
        </p:spPr>
      </p:pic>
      <p:sp>
        <p:nvSpPr>
          <p:cNvPr id="185" name="Shape 185"/>
          <p:cNvSpPr txBox="1"/>
          <p:nvPr>
            <p:ph idx="1" type="body"/>
          </p:nvPr>
        </p:nvSpPr>
        <p:spPr>
          <a:xfrm>
            <a:off x="59400" y="41550"/>
            <a:ext cx="9025200" cy="5060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4800">
                <a:solidFill>
                  <a:srgbClr val="000000"/>
                </a:solidFill>
              </a:rPr>
              <a:t>Stop using the term “Rest”</a:t>
            </a:r>
            <a:endParaRPr b="1" sz="4800">
              <a:solidFill>
                <a:srgbClr val="000000"/>
              </a:solidFill>
            </a:endParaRPr>
          </a:p>
          <a:p>
            <a:pPr indent="0" lvl="0" marL="0" rtl="0" algn="ctr">
              <a:spcBef>
                <a:spcPts val="0"/>
              </a:spcBef>
              <a:spcAft>
                <a:spcPts val="0"/>
              </a:spcAft>
              <a:buNone/>
            </a:pPr>
            <a:r>
              <a:t/>
            </a:r>
            <a:endParaRPr b="1" sz="4800">
              <a:solidFill>
                <a:srgbClr val="000000"/>
              </a:solidFill>
            </a:endParaRPr>
          </a:p>
          <a:p>
            <a:pPr indent="0" lvl="0" marL="0" rtl="0" algn="ctr">
              <a:spcBef>
                <a:spcPts val="1600"/>
              </a:spcBef>
              <a:spcAft>
                <a:spcPts val="0"/>
              </a:spcAft>
              <a:buNone/>
            </a:pPr>
            <a:r>
              <a:t/>
            </a:r>
            <a:endParaRPr b="1" sz="4800">
              <a:solidFill>
                <a:srgbClr val="000000"/>
              </a:solidFill>
            </a:endParaRPr>
          </a:p>
          <a:p>
            <a:pPr indent="0" lvl="0" marL="0" rtl="0" algn="ctr">
              <a:spcBef>
                <a:spcPts val="1600"/>
              </a:spcBef>
              <a:spcAft>
                <a:spcPts val="0"/>
              </a:spcAft>
              <a:buNone/>
            </a:pPr>
            <a:r>
              <a:t/>
            </a:r>
            <a:endParaRPr b="1" sz="4800">
              <a:solidFill>
                <a:srgbClr val="000000"/>
              </a:solidFill>
            </a:endParaRPr>
          </a:p>
          <a:p>
            <a:pPr indent="0" lvl="0" marL="0" algn="ctr">
              <a:spcBef>
                <a:spcPts val="1600"/>
              </a:spcBef>
              <a:spcAft>
                <a:spcPts val="1600"/>
              </a:spcAft>
              <a:buNone/>
            </a:pPr>
            <a:r>
              <a:rPr b="1" lang="en" sz="4800">
                <a:solidFill>
                  <a:srgbClr val="000000"/>
                </a:solidFill>
              </a:rPr>
              <a:t>We execute “Silence”</a:t>
            </a:r>
            <a:endParaRPr b="1" sz="4800">
              <a:solidFill>
                <a:srgbClr val="000000"/>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Shape 1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8 basic ONE beat patterns when      = 1</a:t>
            </a:r>
            <a:endParaRPr/>
          </a:p>
          <a:p>
            <a:pPr indent="0" lvl="0" marL="0">
              <a:spcBef>
                <a:spcPts val="0"/>
              </a:spcBef>
              <a:spcAft>
                <a:spcPts val="0"/>
              </a:spcAft>
              <a:buNone/>
            </a:pPr>
            <a:r>
              <a:t/>
            </a:r>
            <a:endParaRPr/>
          </a:p>
        </p:txBody>
      </p:sp>
      <p:pic>
        <p:nvPicPr>
          <p:cNvPr id="191" name="Shape 191"/>
          <p:cNvPicPr preferRelativeResize="0"/>
          <p:nvPr/>
        </p:nvPicPr>
        <p:blipFill>
          <a:blip r:embed="rId3">
            <a:alphaModFix/>
          </a:blip>
          <a:stretch>
            <a:fillRect/>
          </a:stretch>
        </p:blipFill>
        <p:spPr>
          <a:xfrm>
            <a:off x="4732575" y="2236328"/>
            <a:ext cx="936130" cy="549750"/>
          </a:xfrm>
          <a:prstGeom prst="rect">
            <a:avLst/>
          </a:prstGeom>
          <a:noFill/>
          <a:ln>
            <a:noFill/>
          </a:ln>
        </p:spPr>
      </p:pic>
      <p:pic>
        <p:nvPicPr>
          <p:cNvPr id="192" name="Shape 192"/>
          <p:cNvPicPr preferRelativeResize="0"/>
          <p:nvPr/>
        </p:nvPicPr>
        <p:blipFill>
          <a:blip r:embed="rId4">
            <a:alphaModFix/>
          </a:blip>
          <a:stretch>
            <a:fillRect/>
          </a:stretch>
        </p:blipFill>
        <p:spPr>
          <a:xfrm>
            <a:off x="6767500" y="2116100"/>
            <a:ext cx="726075" cy="698150"/>
          </a:xfrm>
          <a:prstGeom prst="rect">
            <a:avLst/>
          </a:prstGeom>
          <a:noFill/>
          <a:ln>
            <a:noFill/>
          </a:ln>
        </p:spPr>
      </p:pic>
      <p:sp>
        <p:nvSpPr>
          <p:cNvPr id="193" name="Shape 193"/>
          <p:cNvSpPr txBox="1"/>
          <p:nvPr/>
        </p:nvSpPr>
        <p:spPr>
          <a:xfrm>
            <a:off x="411400" y="3985825"/>
            <a:ext cx="1800600" cy="714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t>Variations: </a:t>
            </a:r>
            <a:r>
              <a:rPr lang="en" sz="1900"/>
              <a:t>       </a:t>
            </a:r>
            <a:endParaRPr sz="1900"/>
          </a:p>
        </p:txBody>
      </p:sp>
      <p:pic>
        <p:nvPicPr>
          <p:cNvPr id="194" name="Shape 194"/>
          <p:cNvPicPr preferRelativeResize="0"/>
          <p:nvPr/>
        </p:nvPicPr>
        <p:blipFill>
          <a:blip r:embed="rId5">
            <a:alphaModFix/>
          </a:blip>
          <a:stretch>
            <a:fillRect/>
          </a:stretch>
        </p:blipFill>
        <p:spPr>
          <a:xfrm>
            <a:off x="847182" y="1107576"/>
            <a:ext cx="649950" cy="574374"/>
          </a:xfrm>
          <a:prstGeom prst="rect">
            <a:avLst/>
          </a:prstGeom>
          <a:noFill/>
          <a:ln>
            <a:noFill/>
          </a:ln>
        </p:spPr>
      </p:pic>
      <p:pic>
        <p:nvPicPr>
          <p:cNvPr id="195" name="Shape 195"/>
          <p:cNvPicPr preferRelativeResize="0"/>
          <p:nvPr/>
        </p:nvPicPr>
        <p:blipFill>
          <a:blip r:embed="rId6">
            <a:alphaModFix/>
          </a:blip>
          <a:stretch>
            <a:fillRect/>
          </a:stretch>
        </p:blipFill>
        <p:spPr>
          <a:xfrm>
            <a:off x="5723350" y="319575"/>
            <a:ext cx="376760" cy="698150"/>
          </a:xfrm>
          <a:prstGeom prst="rect">
            <a:avLst/>
          </a:prstGeom>
          <a:noFill/>
          <a:ln>
            <a:noFill/>
          </a:ln>
        </p:spPr>
      </p:pic>
      <p:pic>
        <p:nvPicPr>
          <p:cNvPr id="196" name="Shape 196"/>
          <p:cNvPicPr preferRelativeResize="0"/>
          <p:nvPr/>
        </p:nvPicPr>
        <p:blipFill>
          <a:blip r:embed="rId7">
            <a:alphaModFix/>
          </a:blip>
          <a:stretch>
            <a:fillRect/>
          </a:stretch>
        </p:blipFill>
        <p:spPr>
          <a:xfrm>
            <a:off x="2764425" y="1037300"/>
            <a:ext cx="811143" cy="714900"/>
          </a:xfrm>
          <a:prstGeom prst="rect">
            <a:avLst/>
          </a:prstGeom>
          <a:noFill/>
          <a:ln>
            <a:noFill/>
          </a:ln>
        </p:spPr>
      </p:pic>
      <p:pic>
        <p:nvPicPr>
          <p:cNvPr id="197" name="Shape 197"/>
          <p:cNvPicPr preferRelativeResize="0"/>
          <p:nvPr/>
        </p:nvPicPr>
        <p:blipFill>
          <a:blip r:embed="rId8">
            <a:alphaModFix/>
          </a:blip>
          <a:stretch>
            <a:fillRect/>
          </a:stretch>
        </p:blipFill>
        <p:spPr>
          <a:xfrm>
            <a:off x="4842862" y="1142184"/>
            <a:ext cx="726075" cy="600403"/>
          </a:xfrm>
          <a:prstGeom prst="rect">
            <a:avLst/>
          </a:prstGeom>
          <a:noFill/>
          <a:ln>
            <a:noFill/>
          </a:ln>
        </p:spPr>
      </p:pic>
      <p:pic>
        <p:nvPicPr>
          <p:cNvPr id="198" name="Shape 198"/>
          <p:cNvPicPr preferRelativeResize="0"/>
          <p:nvPr/>
        </p:nvPicPr>
        <p:blipFill>
          <a:blip r:embed="rId9">
            <a:alphaModFix/>
          </a:blip>
          <a:stretch>
            <a:fillRect/>
          </a:stretch>
        </p:blipFill>
        <p:spPr>
          <a:xfrm>
            <a:off x="6729438" y="1063566"/>
            <a:ext cx="726075" cy="757622"/>
          </a:xfrm>
          <a:prstGeom prst="rect">
            <a:avLst/>
          </a:prstGeom>
          <a:noFill/>
          <a:ln>
            <a:noFill/>
          </a:ln>
        </p:spPr>
      </p:pic>
      <p:pic>
        <p:nvPicPr>
          <p:cNvPr id="199" name="Shape 199"/>
          <p:cNvPicPr preferRelativeResize="0"/>
          <p:nvPr/>
        </p:nvPicPr>
        <p:blipFill>
          <a:blip r:embed="rId10">
            <a:alphaModFix/>
          </a:blip>
          <a:stretch>
            <a:fillRect/>
          </a:stretch>
        </p:blipFill>
        <p:spPr>
          <a:xfrm>
            <a:off x="847175" y="2148609"/>
            <a:ext cx="811150" cy="706016"/>
          </a:xfrm>
          <a:prstGeom prst="rect">
            <a:avLst/>
          </a:prstGeom>
          <a:noFill/>
          <a:ln>
            <a:noFill/>
          </a:ln>
        </p:spPr>
      </p:pic>
      <p:pic>
        <p:nvPicPr>
          <p:cNvPr id="200" name="Shape 200"/>
          <p:cNvPicPr preferRelativeResize="0"/>
          <p:nvPr/>
        </p:nvPicPr>
        <p:blipFill>
          <a:blip r:embed="rId11">
            <a:alphaModFix/>
          </a:blip>
          <a:stretch>
            <a:fillRect/>
          </a:stretch>
        </p:blipFill>
        <p:spPr>
          <a:xfrm>
            <a:off x="2832413" y="2087776"/>
            <a:ext cx="726075" cy="827986"/>
          </a:xfrm>
          <a:prstGeom prst="rect">
            <a:avLst/>
          </a:prstGeom>
          <a:noFill/>
          <a:ln>
            <a:noFill/>
          </a:ln>
        </p:spPr>
      </p:pic>
      <p:pic>
        <p:nvPicPr>
          <p:cNvPr id="201" name="Shape 201"/>
          <p:cNvPicPr preferRelativeResize="0"/>
          <p:nvPr/>
        </p:nvPicPr>
        <p:blipFill>
          <a:blip r:embed="rId12">
            <a:alphaModFix/>
          </a:blip>
          <a:stretch>
            <a:fillRect/>
          </a:stretch>
        </p:blipFill>
        <p:spPr>
          <a:xfrm>
            <a:off x="2845023" y="3889973"/>
            <a:ext cx="649950" cy="702652"/>
          </a:xfrm>
          <a:prstGeom prst="rect">
            <a:avLst/>
          </a:prstGeom>
          <a:noFill/>
          <a:ln>
            <a:noFill/>
          </a:ln>
        </p:spPr>
      </p:pic>
      <p:pic>
        <p:nvPicPr>
          <p:cNvPr id="202" name="Shape 202"/>
          <p:cNvPicPr preferRelativeResize="0"/>
          <p:nvPr/>
        </p:nvPicPr>
        <p:blipFill>
          <a:blip r:embed="rId13">
            <a:alphaModFix/>
          </a:blip>
          <a:stretch>
            <a:fillRect/>
          </a:stretch>
        </p:blipFill>
        <p:spPr>
          <a:xfrm>
            <a:off x="4880923" y="3907106"/>
            <a:ext cx="649950" cy="872319"/>
          </a:xfrm>
          <a:prstGeom prst="rect">
            <a:avLst/>
          </a:prstGeom>
          <a:noFill/>
          <a:ln>
            <a:noFill/>
          </a:ln>
        </p:spPr>
      </p:pic>
      <p:pic>
        <p:nvPicPr>
          <p:cNvPr id="203" name="Shape 203"/>
          <p:cNvPicPr preferRelativeResize="0"/>
          <p:nvPr/>
        </p:nvPicPr>
        <p:blipFill>
          <a:blip r:embed="rId14">
            <a:alphaModFix/>
          </a:blip>
          <a:stretch>
            <a:fillRect/>
          </a:stretch>
        </p:blipFill>
        <p:spPr>
          <a:xfrm>
            <a:off x="6843623" y="4018288"/>
            <a:ext cx="649950" cy="6499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TWO beat patterns when the       =  1 </a:t>
            </a:r>
            <a:endParaRPr/>
          </a:p>
        </p:txBody>
      </p:sp>
      <p:pic>
        <p:nvPicPr>
          <p:cNvPr id="209" name="Shape 209"/>
          <p:cNvPicPr preferRelativeResize="0"/>
          <p:nvPr/>
        </p:nvPicPr>
        <p:blipFill>
          <a:blip r:embed="rId3">
            <a:alphaModFix/>
          </a:blip>
          <a:stretch>
            <a:fillRect/>
          </a:stretch>
        </p:blipFill>
        <p:spPr>
          <a:xfrm>
            <a:off x="5132975" y="310762"/>
            <a:ext cx="265100" cy="662725"/>
          </a:xfrm>
          <a:prstGeom prst="rect">
            <a:avLst/>
          </a:prstGeom>
          <a:noFill/>
          <a:ln>
            <a:noFill/>
          </a:ln>
        </p:spPr>
      </p:pic>
      <p:pic>
        <p:nvPicPr>
          <p:cNvPr id="210" name="Shape 210"/>
          <p:cNvPicPr preferRelativeResize="0"/>
          <p:nvPr/>
        </p:nvPicPr>
        <p:blipFill>
          <a:blip r:embed="rId4">
            <a:alphaModFix/>
          </a:blip>
          <a:stretch>
            <a:fillRect/>
          </a:stretch>
        </p:blipFill>
        <p:spPr>
          <a:xfrm>
            <a:off x="4903477" y="1284843"/>
            <a:ext cx="1217500" cy="1359084"/>
          </a:xfrm>
          <a:prstGeom prst="rect">
            <a:avLst/>
          </a:prstGeom>
          <a:noFill/>
          <a:ln>
            <a:noFill/>
          </a:ln>
        </p:spPr>
      </p:pic>
      <p:pic>
        <p:nvPicPr>
          <p:cNvPr id="211" name="Shape 211"/>
          <p:cNvPicPr preferRelativeResize="0"/>
          <p:nvPr/>
        </p:nvPicPr>
        <p:blipFill>
          <a:blip r:embed="rId5">
            <a:alphaModFix/>
          </a:blip>
          <a:stretch>
            <a:fillRect/>
          </a:stretch>
        </p:blipFill>
        <p:spPr>
          <a:xfrm>
            <a:off x="4987675" y="3149900"/>
            <a:ext cx="1504697" cy="1359075"/>
          </a:xfrm>
          <a:prstGeom prst="rect">
            <a:avLst/>
          </a:prstGeom>
          <a:noFill/>
          <a:ln>
            <a:noFill/>
          </a:ln>
        </p:spPr>
      </p:pic>
      <p:pic>
        <p:nvPicPr>
          <p:cNvPr id="212" name="Shape 212"/>
          <p:cNvPicPr preferRelativeResize="0"/>
          <p:nvPr/>
        </p:nvPicPr>
        <p:blipFill>
          <a:blip r:embed="rId6">
            <a:alphaModFix/>
          </a:blip>
          <a:stretch>
            <a:fillRect/>
          </a:stretch>
        </p:blipFill>
        <p:spPr>
          <a:xfrm>
            <a:off x="1117028" y="1349703"/>
            <a:ext cx="1651219" cy="1229375"/>
          </a:xfrm>
          <a:prstGeom prst="rect">
            <a:avLst/>
          </a:prstGeom>
          <a:noFill/>
          <a:ln>
            <a:noFill/>
          </a:ln>
        </p:spPr>
      </p:pic>
      <p:pic>
        <p:nvPicPr>
          <p:cNvPr id="213" name="Shape 213"/>
          <p:cNvPicPr preferRelativeResize="0"/>
          <p:nvPr/>
        </p:nvPicPr>
        <p:blipFill>
          <a:blip r:embed="rId7">
            <a:alphaModFix/>
          </a:blip>
          <a:stretch>
            <a:fillRect/>
          </a:stretch>
        </p:blipFill>
        <p:spPr>
          <a:xfrm>
            <a:off x="1117025" y="3352854"/>
            <a:ext cx="1890600" cy="109655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8 basic ONE beat patterns when the       =  1 </a:t>
            </a:r>
            <a:endParaRPr/>
          </a:p>
        </p:txBody>
      </p:sp>
      <p:pic>
        <p:nvPicPr>
          <p:cNvPr id="219" name="Shape 219"/>
          <p:cNvPicPr preferRelativeResize="0"/>
          <p:nvPr/>
        </p:nvPicPr>
        <p:blipFill>
          <a:blip r:embed="rId3">
            <a:alphaModFix/>
          </a:blip>
          <a:stretch>
            <a:fillRect/>
          </a:stretch>
        </p:blipFill>
        <p:spPr>
          <a:xfrm>
            <a:off x="6202449" y="269950"/>
            <a:ext cx="378925" cy="653350"/>
          </a:xfrm>
          <a:prstGeom prst="rect">
            <a:avLst/>
          </a:prstGeom>
          <a:noFill/>
          <a:ln>
            <a:noFill/>
          </a:ln>
        </p:spPr>
      </p:pic>
      <p:pic>
        <p:nvPicPr>
          <p:cNvPr id="220" name="Shape 220"/>
          <p:cNvPicPr preferRelativeResize="0"/>
          <p:nvPr/>
        </p:nvPicPr>
        <p:blipFill>
          <a:blip r:embed="rId4">
            <a:alphaModFix/>
          </a:blip>
          <a:stretch>
            <a:fillRect/>
          </a:stretch>
        </p:blipFill>
        <p:spPr>
          <a:xfrm>
            <a:off x="543512" y="2337724"/>
            <a:ext cx="910526" cy="731975"/>
          </a:xfrm>
          <a:prstGeom prst="rect">
            <a:avLst/>
          </a:prstGeom>
          <a:noFill/>
          <a:ln>
            <a:noFill/>
          </a:ln>
        </p:spPr>
      </p:pic>
      <p:grpSp>
        <p:nvGrpSpPr>
          <p:cNvPr id="221" name="Shape 221"/>
          <p:cNvGrpSpPr/>
          <p:nvPr/>
        </p:nvGrpSpPr>
        <p:grpSpPr>
          <a:xfrm>
            <a:off x="2834579" y="2317381"/>
            <a:ext cx="757822" cy="815456"/>
            <a:chOff x="2684054" y="1985619"/>
            <a:chExt cx="757822" cy="815456"/>
          </a:xfrm>
        </p:grpSpPr>
        <p:pic>
          <p:nvPicPr>
            <p:cNvPr id="222" name="Shape 222"/>
            <p:cNvPicPr preferRelativeResize="0"/>
            <p:nvPr/>
          </p:nvPicPr>
          <p:blipFill>
            <a:blip r:embed="rId5">
              <a:alphaModFix/>
            </a:blip>
            <a:stretch>
              <a:fillRect/>
            </a:stretch>
          </p:blipFill>
          <p:spPr>
            <a:xfrm>
              <a:off x="2684054" y="1985619"/>
              <a:ext cx="378900" cy="783931"/>
            </a:xfrm>
            <a:prstGeom prst="rect">
              <a:avLst/>
            </a:prstGeom>
            <a:noFill/>
            <a:ln>
              <a:noFill/>
            </a:ln>
          </p:spPr>
        </p:pic>
        <p:pic>
          <p:nvPicPr>
            <p:cNvPr id="223" name="Shape 223"/>
            <p:cNvPicPr preferRelativeResize="0"/>
            <p:nvPr/>
          </p:nvPicPr>
          <p:blipFill>
            <a:blip r:embed="rId6">
              <a:alphaModFix/>
            </a:blip>
            <a:stretch>
              <a:fillRect/>
            </a:stretch>
          </p:blipFill>
          <p:spPr>
            <a:xfrm>
              <a:off x="3062950" y="1991450"/>
              <a:ext cx="378925" cy="809625"/>
            </a:xfrm>
            <a:prstGeom prst="rect">
              <a:avLst/>
            </a:prstGeom>
            <a:noFill/>
            <a:ln>
              <a:noFill/>
            </a:ln>
          </p:spPr>
        </p:pic>
      </p:grpSp>
      <p:sp>
        <p:nvSpPr>
          <p:cNvPr id="224" name="Shape 224"/>
          <p:cNvSpPr txBox="1"/>
          <p:nvPr/>
        </p:nvSpPr>
        <p:spPr>
          <a:xfrm>
            <a:off x="333625" y="3967650"/>
            <a:ext cx="2028900" cy="863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800"/>
              <a:t>Variations:</a:t>
            </a:r>
            <a:endParaRPr sz="2800"/>
          </a:p>
        </p:txBody>
      </p:sp>
      <p:pic>
        <p:nvPicPr>
          <p:cNvPr id="225" name="Shape 225"/>
          <p:cNvPicPr preferRelativeResize="0"/>
          <p:nvPr/>
        </p:nvPicPr>
        <p:blipFill>
          <a:blip r:embed="rId7">
            <a:alphaModFix/>
          </a:blip>
          <a:stretch>
            <a:fillRect/>
          </a:stretch>
        </p:blipFill>
        <p:spPr>
          <a:xfrm>
            <a:off x="508525" y="1063089"/>
            <a:ext cx="980500" cy="900436"/>
          </a:xfrm>
          <a:prstGeom prst="rect">
            <a:avLst/>
          </a:prstGeom>
          <a:noFill/>
          <a:ln>
            <a:noFill/>
          </a:ln>
        </p:spPr>
      </p:pic>
      <p:pic>
        <p:nvPicPr>
          <p:cNvPr id="226" name="Shape 226"/>
          <p:cNvPicPr preferRelativeResize="0"/>
          <p:nvPr/>
        </p:nvPicPr>
        <p:blipFill>
          <a:blip r:embed="rId8">
            <a:alphaModFix/>
          </a:blip>
          <a:stretch>
            <a:fillRect/>
          </a:stretch>
        </p:blipFill>
        <p:spPr>
          <a:xfrm>
            <a:off x="2606275" y="1137499"/>
            <a:ext cx="1214424" cy="809625"/>
          </a:xfrm>
          <a:prstGeom prst="rect">
            <a:avLst/>
          </a:prstGeom>
          <a:noFill/>
          <a:ln>
            <a:noFill/>
          </a:ln>
        </p:spPr>
      </p:pic>
      <p:pic>
        <p:nvPicPr>
          <p:cNvPr id="227" name="Shape 227"/>
          <p:cNvPicPr preferRelativeResize="0"/>
          <p:nvPr/>
        </p:nvPicPr>
        <p:blipFill>
          <a:blip r:embed="rId9">
            <a:alphaModFix/>
          </a:blip>
          <a:stretch>
            <a:fillRect/>
          </a:stretch>
        </p:blipFill>
        <p:spPr>
          <a:xfrm>
            <a:off x="4837050" y="1092099"/>
            <a:ext cx="1163059" cy="900425"/>
          </a:xfrm>
          <a:prstGeom prst="rect">
            <a:avLst/>
          </a:prstGeom>
          <a:noFill/>
          <a:ln>
            <a:noFill/>
          </a:ln>
        </p:spPr>
      </p:pic>
      <p:pic>
        <p:nvPicPr>
          <p:cNvPr id="228" name="Shape 228"/>
          <p:cNvPicPr preferRelativeResize="0"/>
          <p:nvPr/>
        </p:nvPicPr>
        <p:blipFill>
          <a:blip r:embed="rId10">
            <a:alphaModFix/>
          </a:blip>
          <a:stretch>
            <a:fillRect/>
          </a:stretch>
        </p:blipFill>
        <p:spPr>
          <a:xfrm>
            <a:off x="7217913" y="1061325"/>
            <a:ext cx="980500" cy="962000"/>
          </a:xfrm>
          <a:prstGeom prst="rect">
            <a:avLst/>
          </a:prstGeom>
          <a:noFill/>
          <a:ln>
            <a:noFill/>
          </a:ln>
        </p:spPr>
      </p:pic>
      <p:pic>
        <p:nvPicPr>
          <p:cNvPr id="229" name="Shape 229"/>
          <p:cNvPicPr preferRelativeResize="0"/>
          <p:nvPr/>
        </p:nvPicPr>
        <p:blipFill>
          <a:blip r:embed="rId11">
            <a:alphaModFix/>
          </a:blip>
          <a:stretch>
            <a:fillRect/>
          </a:stretch>
        </p:blipFill>
        <p:spPr>
          <a:xfrm>
            <a:off x="6980075" y="2212049"/>
            <a:ext cx="1277800" cy="1026100"/>
          </a:xfrm>
          <a:prstGeom prst="rect">
            <a:avLst/>
          </a:prstGeom>
          <a:noFill/>
          <a:ln>
            <a:noFill/>
          </a:ln>
        </p:spPr>
      </p:pic>
      <p:pic>
        <p:nvPicPr>
          <p:cNvPr id="230" name="Shape 230"/>
          <p:cNvPicPr preferRelativeResize="0"/>
          <p:nvPr/>
        </p:nvPicPr>
        <p:blipFill>
          <a:blip r:embed="rId12">
            <a:alphaModFix/>
          </a:blip>
          <a:stretch>
            <a:fillRect/>
          </a:stretch>
        </p:blipFill>
        <p:spPr>
          <a:xfrm>
            <a:off x="4837050" y="2375050"/>
            <a:ext cx="1407517" cy="863100"/>
          </a:xfrm>
          <a:prstGeom prst="rect">
            <a:avLst/>
          </a:prstGeom>
          <a:noFill/>
          <a:ln>
            <a:noFill/>
          </a:ln>
        </p:spPr>
      </p:pic>
      <p:pic>
        <p:nvPicPr>
          <p:cNvPr id="231" name="Shape 231"/>
          <p:cNvPicPr preferRelativeResize="0"/>
          <p:nvPr/>
        </p:nvPicPr>
        <p:blipFill>
          <a:blip r:embed="rId13">
            <a:alphaModFix/>
          </a:blip>
          <a:stretch>
            <a:fillRect/>
          </a:stretch>
        </p:blipFill>
        <p:spPr>
          <a:xfrm>
            <a:off x="2668525" y="3750938"/>
            <a:ext cx="980500" cy="824512"/>
          </a:xfrm>
          <a:prstGeom prst="rect">
            <a:avLst/>
          </a:prstGeom>
          <a:noFill/>
          <a:ln>
            <a:noFill/>
          </a:ln>
        </p:spPr>
      </p:pic>
      <p:pic>
        <p:nvPicPr>
          <p:cNvPr id="232" name="Shape 232"/>
          <p:cNvPicPr preferRelativeResize="0"/>
          <p:nvPr/>
        </p:nvPicPr>
        <p:blipFill>
          <a:blip r:embed="rId14">
            <a:alphaModFix/>
          </a:blip>
          <a:stretch>
            <a:fillRect/>
          </a:stretch>
        </p:blipFill>
        <p:spPr>
          <a:xfrm>
            <a:off x="4745775" y="3750951"/>
            <a:ext cx="1163050" cy="1051193"/>
          </a:xfrm>
          <a:prstGeom prst="rect">
            <a:avLst/>
          </a:prstGeom>
          <a:noFill/>
          <a:ln>
            <a:noFill/>
          </a:ln>
        </p:spPr>
      </p:pic>
      <p:pic>
        <p:nvPicPr>
          <p:cNvPr id="233" name="Shape 233"/>
          <p:cNvPicPr preferRelativeResize="0"/>
          <p:nvPr/>
        </p:nvPicPr>
        <p:blipFill>
          <a:blip r:embed="rId15">
            <a:alphaModFix/>
          </a:blip>
          <a:stretch>
            <a:fillRect/>
          </a:stretch>
        </p:blipFill>
        <p:spPr>
          <a:xfrm>
            <a:off x="7126625" y="3869477"/>
            <a:ext cx="1163050" cy="81413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TWO Beat Patterns when the     =  1 </a:t>
            </a:r>
            <a:endParaRPr/>
          </a:p>
        </p:txBody>
      </p:sp>
      <p:pic>
        <p:nvPicPr>
          <p:cNvPr id="239" name="Shape 239"/>
          <p:cNvPicPr preferRelativeResize="0"/>
          <p:nvPr/>
        </p:nvPicPr>
        <p:blipFill>
          <a:blip r:embed="rId3">
            <a:alphaModFix/>
          </a:blip>
          <a:stretch>
            <a:fillRect/>
          </a:stretch>
        </p:blipFill>
        <p:spPr>
          <a:xfrm>
            <a:off x="5058199" y="283300"/>
            <a:ext cx="378925" cy="653350"/>
          </a:xfrm>
          <a:prstGeom prst="rect">
            <a:avLst/>
          </a:prstGeom>
          <a:noFill/>
          <a:ln>
            <a:noFill/>
          </a:ln>
        </p:spPr>
      </p:pic>
      <p:pic>
        <p:nvPicPr>
          <p:cNvPr id="240" name="Shape 240"/>
          <p:cNvPicPr preferRelativeResize="0"/>
          <p:nvPr/>
        </p:nvPicPr>
        <p:blipFill>
          <a:blip r:embed="rId4">
            <a:alphaModFix/>
          </a:blip>
          <a:stretch>
            <a:fillRect/>
          </a:stretch>
        </p:blipFill>
        <p:spPr>
          <a:xfrm>
            <a:off x="1170372" y="1372822"/>
            <a:ext cx="1675400" cy="960600"/>
          </a:xfrm>
          <a:prstGeom prst="rect">
            <a:avLst/>
          </a:prstGeom>
          <a:noFill/>
          <a:ln>
            <a:noFill/>
          </a:ln>
        </p:spPr>
      </p:pic>
      <p:pic>
        <p:nvPicPr>
          <p:cNvPr id="241" name="Shape 241"/>
          <p:cNvPicPr preferRelativeResize="0"/>
          <p:nvPr/>
        </p:nvPicPr>
        <p:blipFill>
          <a:blip r:embed="rId5">
            <a:alphaModFix/>
          </a:blip>
          <a:stretch>
            <a:fillRect/>
          </a:stretch>
        </p:blipFill>
        <p:spPr>
          <a:xfrm>
            <a:off x="4912900" y="1372823"/>
            <a:ext cx="1315602" cy="960600"/>
          </a:xfrm>
          <a:prstGeom prst="rect">
            <a:avLst/>
          </a:prstGeom>
          <a:noFill/>
          <a:ln>
            <a:noFill/>
          </a:ln>
        </p:spPr>
      </p:pic>
      <p:pic>
        <p:nvPicPr>
          <p:cNvPr id="242" name="Shape 242"/>
          <p:cNvPicPr preferRelativeResize="0"/>
          <p:nvPr/>
        </p:nvPicPr>
        <p:blipFill>
          <a:blip r:embed="rId6">
            <a:alphaModFix/>
          </a:blip>
          <a:stretch>
            <a:fillRect/>
          </a:stretch>
        </p:blipFill>
        <p:spPr>
          <a:xfrm>
            <a:off x="1170375" y="3188450"/>
            <a:ext cx="1675400" cy="857839"/>
          </a:xfrm>
          <a:prstGeom prst="rect">
            <a:avLst/>
          </a:prstGeom>
          <a:noFill/>
          <a:ln>
            <a:noFill/>
          </a:ln>
        </p:spPr>
      </p:pic>
      <p:pic>
        <p:nvPicPr>
          <p:cNvPr id="243" name="Shape 243"/>
          <p:cNvPicPr preferRelativeResize="0"/>
          <p:nvPr/>
        </p:nvPicPr>
        <p:blipFill>
          <a:blip r:embed="rId7">
            <a:alphaModFix/>
          </a:blip>
          <a:stretch>
            <a:fillRect/>
          </a:stretch>
        </p:blipFill>
        <p:spPr>
          <a:xfrm>
            <a:off x="4975300" y="3188450"/>
            <a:ext cx="1476509" cy="960600"/>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Shape 61"/>
          <p:cNvSpPr/>
          <p:nvPr/>
        </p:nvSpPr>
        <p:spPr>
          <a:xfrm rot="10800000">
            <a:off x="18" y="2264921"/>
            <a:ext cx="9143982" cy="2878578"/>
          </a:xfrm>
          <a:prstGeom prst="flowChartDocument">
            <a:avLst/>
          </a:prstGeom>
          <a:solidFill>
            <a:srgbClr val="0000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FFFFFF"/>
              </a:solidFill>
            </a:endParaRPr>
          </a:p>
        </p:txBody>
      </p:sp>
      <p:sp>
        <p:nvSpPr>
          <p:cNvPr id="62" name="Shape 62"/>
          <p:cNvSpPr txBox="1"/>
          <p:nvPr>
            <p:ph type="ctrTitle"/>
          </p:nvPr>
        </p:nvSpPr>
        <p:spPr>
          <a:xfrm>
            <a:off x="311700" y="220700"/>
            <a:ext cx="8520600" cy="41445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 sz="3600">
                <a:solidFill>
                  <a:srgbClr val="000000"/>
                </a:solidFill>
              </a:rPr>
              <a:t>BANDS THAT ARE PHYSICALLY INVOLVED DURING THE PREPARATION TIME</a:t>
            </a:r>
            <a:r>
              <a:rPr b="1" lang="en" sz="3600">
                <a:solidFill>
                  <a:srgbClr val="00008F"/>
                </a:solidFill>
              </a:rPr>
              <a:t> </a:t>
            </a:r>
            <a:endParaRPr b="1" sz="3600">
              <a:solidFill>
                <a:srgbClr val="00008F"/>
              </a:solidFill>
            </a:endParaRPr>
          </a:p>
          <a:p>
            <a:pPr indent="0" lvl="0" marL="0" rtl="0">
              <a:spcBef>
                <a:spcPts val="0"/>
              </a:spcBef>
              <a:spcAft>
                <a:spcPts val="0"/>
              </a:spcAft>
              <a:buNone/>
            </a:pPr>
            <a:r>
              <a:t/>
            </a:r>
            <a:endParaRPr b="1" sz="3600">
              <a:solidFill>
                <a:srgbClr val="FFFFFF"/>
              </a:solidFill>
            </a:endParaRPr>
          </a:p>
          <a:p>
            <a:pPr indent="0" lvl="0" marL="0" rtl="0">
              <a:spcBef>
                <a:spcPts val="0"/>
              </a:spcBef>
              <a:spcAft>
                <a:spcPts val="0"/>
              </a:spcAft>
              <a:buNone/>
            </a:pPr>
            <a:r>
              <a:t/>
            </a:r>
            <a:endParaRPr b="1" sz="3600">
              <a:solidFill>
                <a:srgbClr val="000000"/>
              </a:solidFill>
            </a:endParaRPr>
          </a:p>
          <a:p>
            <a:pPr indent="0" lvl="0" marL="0">
              <a:spcBef>
                <a:spcPts val="0"/>
              </a:spcBef>
              <a:spcAft>
                <a:spcPts val="0"/>
              </a:spcAft>
              <a:buNone/>
            </a:pPr>
            <a:r>
              <a:rPr b="1" lang="en" sz="3600">
                <a:solidFill>
                  <a:srgbClr val="FFFFFF"/>
                </a:solidFill>
              </a:rPr>
              <a:t>WILL HAVE A BETTER CHANCE TO ACHIEVE SUCCESS</a:t>
            </a:r>
            <a:endParaRPr b="1" sz="3600">
              <a:solidFill>
                <a:srgbClr val="FFFFFF"/>
              </a:solidFill>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nvSpPr>
        <p:spPr>
          <a:xfrm>
            <a:off x="249375" y="3537600"/>
            <a:ext cx="2045100" cy="773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000">
                <a:solidFill>
                  <a:srgbClr val="00008F"/>
                </a:solidFill>
              </a:rPr>
              <a:t>Write it!</a:t>
            </a:r>
            <a:endParaRPr b="1" sz="3000">
              <a:solidFill>
                <a:srgbClr val="00008F"/>
              </a:solidFill>
            </a:endParaRPr>
          </a:p>
        </p:txBody>
      </p:sp>
      <p:sp>
        <p:nvSpPr>
          <p:cNvPr id="249" name="Shape 249"/>
          <p:cNvSpPr txBox="1"/>
          <p:nvPr/>
        </p:nvSpPr>
        <p:spPr>
          <a:xfrm>
            <a:off x="3398875" y="3854325"/>
            <a:ext cx="1966200" cy="920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sz="3000">
                <a:solidFill>
                  <a:srgbClr val="00008F"/>
                </a:solidFill>
              </a:rPr>
              <a:t>Count it!</a:t>
            </a:r>
            <a:endParaRPr b="1" sz="3000">
              <a:solidFill>
                <a:srgbClr val="00008F"/>
              </a:solidFill>
            </a:endParaRPr>
          </a:p>
        </p:txBody>
      </p:sp>
      <p:sp>
        <p:nvSpPr>
          <p:cNvPr id="250" name="Shape 250"/>
          <p:cNvSpPr txBox="1"/>
          <p:nvPr/>
        </p:nvSpPr>
        <p:spPr>
          <a:xfrm>
            <a:off x="6624450" y="4377400"/>
            <a:ext cx="2295600" cy="707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3000">
                <a:solidFill>
                  <a:srgbClr val="00008F"/>
                </a:solidFill>
              </a:rPr>
              <a:t>Perform it!</a:t>
            </a:r>
            <a:endParaRPr b="1" sz="3000">
              <a:solidFill>
                <a:srgbClr val="00008F"/>
              </a:solidFill>
            </a:endParaRPr>
          </a:p>
        </p:txBody>
      </p:sp>
      <p:pic>
        <p:nvPicPr>
          <p:cNvPr id="251" name="Shape 251"/>
          <p:cNvPicPr preferRelativeResize="0"/>
          <p:nvPr/>
        </p:nvPicPr>
        <p:blipFill>
          <a:blip r:embed="rId3">
            <a:alphaModFix/>
          </a:blip>
          <a:stretch>
            <a:fillRect/>
          </a:stretch>
        </p:blipFill>
        <p:spPr>
          <a:xfrm>
            <a:off x="167875" y="254475"/>
            <a:ext cx="8976126" cy="1377500"/>
          </a:xfrm>
          <a:prstGeom prst="rect">
            <a:avLst/>
          </a:prstGeom>
          <a:noFill/>
          <a:ln>
            <a:noFill/>
          </a:ln>
        </p:spPr>
      </p:pic>
      <p:pic>
        <p:nvPicPr>
          <p:cNvPr id="252" name="Shape 252"/>
          <p:cNvPicPr preferRelativeResize="0"/>
          <p:nvPr/>
        </p:nvPicPr>
        <p:blipFill>
          <a:blip r:embed="rId4">
            <a:alphaModFix/>
          </a:blip>
          <a:stretch>
            <a:fillRect/>
          </a:stretch>
        </p:blipFill>
        <p:spPr>
          <a:xfrm>
            <a:off x="167875" y="2066500"/>
            <a:ext cx="8919251" cy="13775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000"/>
                                        <p:tgtEl>
                                          <p:spTgt spid="2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6"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41263" y="53175"/>
            <a:ext cx="2884037" cy="3716600"/>
          </a:xfrm>
          <a:prstGeom prst="rect">
            <a:avLst/>
          </a:prstGeom>
          <a:noFill/>
          <a:ln>
            <a:noFill/>
          </a:ln>
        </p:spPr>
      </p:pic>
      <p:pic>
        <p:nvPicPr>
          <p:cNvPr id="258" name="Shape 258"/>
          <p:cNvPicPr preferRelativeResize="0"/>
          <p:nvPr/>
        </p:nvPicPr>
        <p:blipFill>
          <a:blip r:embed="rId4">
            <a:alphaModFix/>
          </a:blip>
          <a:stretch>
            <a:fillRect/>
          </a:stretch>
        </p:blipFill>
        <p:spPr>
          <a:xfrm>
            <a:off x="3031699" y="686862"/>
            <a:ext cx="3142413" cy="3769775"/>
          </a:xfrm>
          <a:prstGeom prst="rect">
            <a:avLst/>
          </a:prstGeom>
          <a:noFill/>
          <a:ln>
            <a:noFill/>
          </a:ln>
        </p:spPr>
      </p:pic>
      <p:pic>
        <p:nvPicPr>
          <p:cNvPr id="259" name="Shape 259"/>
          <p:cNvPicPr preferRelativeResize="0"/>
          <p:nvPr/>
        </p:nvPicPr>
        <p:blipFill>
          <a:blip r:embed="rId5">
            <a:alphaModFix/>
          </a:blip>
          <a:stretch>
            <a:fillRect/>
          </a:stretch>
        </p:blipFill>
        <p:spPr>
          <a:xfrm>
            <a:off x="6280500" y="1355250"/>
            <a:ext cx="2823100" cy="37166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1000"/>
                                        <p:tgtEl>
                                          <p:spTgt spid="2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Shape 264"/>
          <p:cNvPicPr preferRelativeResize="0"/>
          <p:nvPr/>
        </p:nvPicPr>
        <p:blipFill rotWithShape="1">
          <a:blip r:embed="rId3">
            <a:alphaModFix/>
          </a:blip>
          <a:srcRect b="5365" l="0" r="0" t="0"/>
          <a:stretch/>
        </p:blipFill>
        <p:spPr>
          <a:xfrm>
            <a:off x="0" y="23400"/>
            <a:ext cx="9144000" cy="5143500"/>
          </a:xfrm>
          <a:prstGeom prst="rect">
            <a:avLst/>
          </a:prstGeom>
          <a:noFill/>
          <a:ln cap="flat" cmpd="sng" w="76200">
            <a:solidFill>
              <a:schemeClr val="dk2"/>
            </a:solidFill>
            <a:prstDash val="solid"/>
            <a:round/>
            <a:headEnd len="sm" w="sm" type="none"/>
            <a:tailEnd len="sm" w="sm" type="none"/>
          </a:ln>
        </p:spPr>
      </p:pic>
      <p:sp>
        <p:nvSpPr>
          <p:cNvPr id="265" name="Shape 265"/>
          <p:cNvSpPr txBox="1"/>
          <p:nvPr>
            <p:ph type="title"/>
          </p:nvPr>
        </p:nvSpPr>
        <p:spPr>
          <a:xfrm>
            <a:off x="956675" y="1279225"/>
            <a:ext cx="7428300" cy="2209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6000">
                <a:latin typeface="Georgia"/>
                <a:ea typeface="Georgia"/>
                <a:cs typeface="Georgia"/>
                <a:sym typeface="Georgia"/>
              </a:rPr>
              <a:t>Sight Reading Room Procedures</a:t>
            </a:r>
            <a:r>
              <a:rPr lang="en" sz="6000"/>
              <a:t>	</a:t>
            </a:r>
            <a:endParaRPr sz="60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idx="1" type="body"/>
          </p:nvPr>
        </p:nvSpPr>
        <p:spPr>
          <a:xfrm>
            <a:off x="311700" y="823350"/>
            <a:ext cx="8520600" cy="4229400"/>
          </a:xfrm>
          <a:prstGeom prst="rect">
            <a:avLst/>
          </a:prstGeom>
        </p:spPr>
        <p:txBody>
          <a:bodyPr anchorCtr="0" anchor="t" bIns="91425" lIns="91425" spcFirstLastPara="1" rIns="91425" wrap="square" tIns="91425">
            <a:noAutofit/>
          </a:bodyPr>
          <a:lstStyle/>
          <a:p>
            <a:pPr indent="-330200" lvl="0" marL="457200" rtl="0">
              <a:lnSpc>
                <a:spcPct val="150000"/>
              </a:lnSpc>
              <a:spcBef>
                <a:spcPts val="0"/>
              </a:spcBef>
              <a:spcAft>
                <a:spcPts val="0"/>
              </a:spcAft>
              <a:buClr>
                <a:srgbClr val="000000"/>
              </a:buClr>
              <a:buSzPts val="1600"/>
              <a:buAutoNum type="arabicPeriod"/>
            </a:pPr>
            <a:r>
              <a:rPr lang="en" sz="1600">
                <a:solidFill>
                  <a:schemeClr val="dk1"/>
                </a:solidFill>
              </a:rPr>
              <a:t>Have percussion parts pre-assigned i.e. snare, bass, cymbals, timpani, mallets, auxiliary parts. It’s okay to double parts.</a:t>
            </a:r>
            <a:endParaRPr sz="1600">
              <a:solidFill>
                <a:schemeClr val="dk1"/>
              </a:solidFill>
            </a:endParaRPr>
          </a:p>
          <a:p>
            <a:pPr indent="-330200" lvl="0" marL="457200" rtl="0">
              <a:lnSpc>
                <a:spcPct val="150000"/>
              </a:lnSpc>
              <a:spcBef>
                <a:spcPts val="0"/>
              </a:spcBef>
              <a:spcAft>
                <a:spcPts val="0"/>
              </a:spcAft>
              <a:buClr>
                <a:schemeClr val="dk1"/>
              </a:buClr>
              <a:buSzPts val="1600"/>
              <a:buAutoNum type="arabicPeriod"/>
            </a:pPr>
            <a:r>
              <a:rPr lang="en" sz="1600">
                <a:solidFill>
                  <a:schemeClr val="dk1"/>
                </a:solidFill>
              </a:rPr>
              <a:t>Assign a roving percussionist that does not play to stand near the snare or bass drum and communicate to them if the tempo is off - they watch the music and you.</a:t>
            </a:r>
            <a:endParaRPr sz="1600">
              <a:solidFill>
                <a:schemeClr val="dk1"/>
              </a:solidFill>
            </a:endParaRPr>
          </a:p>
          <a:p>
            <a:pPr indent="-330200" lvl="0" marL="457200" rtl="0">
              <a:lnSpc>
                <a:spcPct val="150000"/>
              </a:lnSpc>
              <a:spcBef>
                <a:spcPts val="0"/>
              </a:spcBef>
              <a:spcAft>
                <a:spcPts val="0"/>
              </a:spcAft>
              <a:buClr>
                <a:schemeClr val="dk1"/>
              </a:buClr>
              <a:buSzPts val="1600"/>
              <a:buAutoNum type="arabicPeriod"/>
            </a:pPr>
            <a:r>
              <a:rPr lang="en" sz="1600">
                <a:solidFill>
                  <a:schemeClr val="dk1"/>
                </a:solidFill>
              </a:rPr>
              <a:t>Have your tenor sax and bassoon players sit near the euphoniums.</a:t>
            </a:r>
            <a:endParaRPr sz="1600">
              <a:solidFill>
                <a:schemeClr val="dk1"/>
              </a:solidFill>
            </a:endParaRPr>
          </a:p>
          <a:p>
            <a:pPr indent="-330200" lvl="0" marL="457200" rtl="0">
              <a:lnSpc>
                <a:spcPct val="150000"/>
              </a:lnSpc>
              <a:spcBef>
                <a:spcPts val="0"/>
              </a:spcBef>
              <a:spcAft>
                <a:spcPts val="0"/>
              </a:spcAft>
              <a:buClr>
                <a:schemeClr val="dk1"/>
              </a:buClr>
              <a:buSzPts val="1600"/>
              <a:buAutoNum type="arabicPeriod"/>
            </a:pPr>
            <a:r>
              <a:rPr lang="en" sz="1600">
                <a:solidFill>
                  <a:schemeClr val="dk1"/>
                </a:solidFill>
              </a:rPr>
              <a:t>Consider seating alto saxes behind the french horns.</a:t>
            </a:r>
            <a:endParaRPr sz="1600">
              <a:solidFill>
                <a:schemeClr val="dk1"/>
              </a:solidFill>
            </a:endParaRPr>
          </a:p>
          <a:p>
            <a:pPr indent="-330200" lvl="0" marL="457200" rtl="0">
              <a:lnSpc>
                <a:spcPct val="150000"/>
              </a:lnSpc>
              <a:spcBef>
                <a:spcPts val="0"/>
              </a:spcBef>
              <a:spcAft>
                <a:spcPts val="0"/>
              </a:spcAft>
              <a:buClr>
                <a:schemeClr val="dk1"/>
              </a:buClr>
              <a:buSzPts val="1600"/>
              <a:buAutoNum type="arabicPeriod"/>
            </a:pPr>
            <a:r>
              <a:rPr lang="en" sz="1600">
                <a:solidFill>
                  <a:schemeClr val="dk1"/>
                </a:solidFill>
              </a:rPr>
              <a:t>Do you sight-read on stage or in the SR room if you are the last band to perform?</a:t>
            </a:r>
            <a:endParaRPr sz="1600">
              <a:solidFill>
                <a:schemeClr val="dk1"/>
              </a:solidFill>
            </a:endParaRPr>
          </a:p>
          <a:p>
            <a:pPr indent="-330200" lvl="0" marL="457200" rtl="0">
              <a:lnSpc>
                <a:spcPct val="150000"/>
              </a:lnSpc>
              <a:spcBef>
                <a:spcPts val="0"/>
              </a:spcBef>
              <a:spcAft>
                <a:spcPts val="0"/>
              </a:spcAft>
              <a:buClr>
                <a:schemeClr val="dk1"/>
              </a:buClr>
              <a:buSzPts val="1600"/>
              <a:buAutoNum type="arabicPeriod"/>
            </a:pPr>
            <a:r>
              <a:rPr lang="en" sz="1600">
                <a:solidFill>
                  <a:schemeClr val="dk1"/>
                </a:solidFill>
              </a:rPr>
              <a:t>Do you allow parents and spectators to come in your room?</a:t>
            </a:r>
            <a:endParaRPr sz="1600">
              <a:solidFill>
                <a:schemeClr val="dk1"/>
              </a:solidFill>
            </a:endParaRPr>
          </a:p>
          <a:p>
            <a:pPr indent="-330200" lvl="0" marL="457200">
              <a:lnSpc>
                <a:spcPct val="150000"/>
              </a:lnSpc>
              <a:spcBef>
                <a:spcPts val="0"/>
              </a:spcBef>
              <a:spcAft>
                <a:spcPts val="0"/>
              </a:spcAft>
              <a:buClr>
                <a:schemeClr val="dk1"/>
              </a:buClr>
              <a:buSzPts val="1600"/>
              <a:buAutoNum type="arabicPeriod"/>
            </a:pPr>
            <a:r>
              <a:rPr lang="en" sz="1600">
                <a:solidFill>
                  <a:schemeClr val="dk1"/>
                </a:solidFill>
              </a:rPr>
              <a:t>If parents/guardians are allowed, review policies on recording the event - check handbook</a:t>
            </a:r>
            <a:endParaRPr sz="1600">
              <a:solidFill>
                <a:schemeClr val="dk1"/>
              </a:solidFill>
            </a:endParaRPr>
          </a:p>
        </p:txBody>
      </p:sp>
      <p:sp>
        <p:nvSpPr>
          <p:cNvPr id="271" name="Shape 271"/>
          <p:cNvSpPr txBox="1"/>
          <p:nvPr>
            <p:ph type="title"/>
          </p:nvPr>
        </p:nvSpPr>
        <p:spPr>
          <a:xfrm>
            <a:off x="356725" y="312625"/>
            <a:ext cx="8520600" cy="51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u="sng">
                <a:solidFill>
                  <a:srgbClr val="00008F"/>
                </a:solidFill>
              </a:rPr>
              <a:t>Plan Ahead</a:t>
            </a:r>
            <a:endParaRPr sz="24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idx="1" type="body"/>
          </p:nvPr>
        </p:nvSpPr>
        <p:spPr>
          <a:xfrm>
            <a:off x="311700" y="834600"/>
            <a:ext cx="8520600" cy="4229400"/>
          </a:xfrm>
          <a:prstGeom prst="rect">
            <a:avLst/>
          </a:prstGeom>
        </p:spPr>
        <p:txBody>
          <a:bodyPr anchorCtr="0" anchor="t" bIns="91425" lIns="91425" spcFirstLastPara="1" rIns="91425" wrap="square" tIns="91425">
            <a:noAutofit/>
          </a:bodyPr>
          <a:lstStyle/>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If you don’t like the setup of the room, change it!</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Remind Percussion to set up just like in their bandroom - review the FBA handbook to verify which instruments will be available.</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Make sure ALL music is either under student’s chairs or taken up by a parent before entering the room.</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Check height of stands.</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Students should not play until directed to do so by their director.</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Warm Up Note?  Play/Sing - refer to the FBA handbook</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BEFORE the adjudicator gives instructions to take out music, make sure the students have the correct parts.</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All eyes on the adjudicator.</a:t>
            </a:r>
            <a:endParaRPr sz="1600">
              <a:solidFill>
                <a:srgbClr val="000000"/>
              </a:solidFill>
            </a:endParaRPr>
          </a:p>
          <a:p>
            <a:pPr indent="-330200" lvl="0" marL="457200" rtl="0">
              <a:lnSpc>
                <a:spcPct val="120000"/>
              </a:lnSpc>
              <a:spcBef>
                <a:spcPts val="0"/>
              </a:spcBef>
              <a:spcAft>
                <a:spcPts val="0"/>
              </a:spcAft>
              <a:buClr>
                <a:srgbClr val="000000"/>
              </a:buClr>
              <a:buSzPts val="1600"/>
              <a:buAutoNum type="arabicPeriod"/>
            </a:pPr>
            <a:r>
              <a:rPr lang="en" sz="1600">
                <a:solidFill>
                  <a:srgbClr val="000000"/>
                </a:solidFill>
              </a:rPr>
              <a:t>When the adjudicator instructs to “reach into your folder….”, students should begin immediately scanning their parts.</a:t>
            </a:r>
            <a:endParaRPr sz="1600">
              <a:solidFill>
                <a:srgbClr val="000000"/>
              </a:solidFill>
            </a:endParaRPr>
          </a:p>
          <a:p>
            <a:pPr indent="0" lvl="0" marL="0" rtl="0">
              <a:spcBef>
                <a:spcPts val="1600"/>
              </a:spcBef>
              <a:spcAft>
                <a:spcPts val="1600"/>
              </a:spcAft>
              <a:buNone/>
            </a:pPr>
            <a:r>
              <a:t/>
            </a:r>
            <a:endParaRPr sz="1600">
              <a:solidFill>
                <a:srgbClr val="000000"/>
              </a:solidFill>
            </a:endParaRPr>
          </a:p>
        </p:txBody>
      </p:sp>
      <p:sp>
        <p:nvSpPr>
          <p:cNvPr id="277" name="Shape 277"/>
          <p:cNvSpPr txBox="1"/>
          <p:nvPr>
            <p:ph type="title"/>
          </p:nvPr>
        </p:nvSpPr>
        <p:spPr>
          <a:xfrm>
            <a:off x="311700" y="290100"/>
            <a:ext cx="8520600" cy="544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u="sng">
                <a:solidFill>
                  <a:srgbClr val="00008F"/>
                </a:solidFill>
              </a:rPr>
              <a:t>Getting Settled in</a:t>
            </a:r>
            <a:r>
              <a:rPr lang="en" sz="2400"/>
              <a:t> </a:t>
            </a:r>
            <a:endParaRPr sz="24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Shape 282"/>
          <p:cNvSpPr txBox="1"/>
          <p:nvPr>
            <p:ph type="title"/>
          </p:nvPr>
        </p:nvSpPr>
        <p:spPr>
          <a:xfrm>
            <a:off x="311700" y="364100"/>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600" u="sng">
                <a:solidFill>
                  <a:srgbClr val="00008F"/>
                </a:solidFill>
              </a:rPr>
              <a:t>Road Map</a:t>
            </a:r>
            <a:endParaRPr b="1" sz="3600" u="sng">
              <a:solidFill>
                <a:srgbClr val="00008F"/>
              </a:solidFill>
            </a:endParaRPr>
          </a:p>
        </p:txBody>
      </p:sp>
      <p:sp>
        <p:nvSpPr>
          <p:cNvPr id="283" name="Shape 283"/>
          <p:cNvSpPr txBox="1"/>
          <p:nvPr/>
        </p:nvSpPr>
        <p:spPr>
          <a:xfrm>
            <a:off x="2078450" y="1267950"/>
            <a:ext cx="2655300" cy="3809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800"/>
              <a:t>Time Signature</a:t>
            </a:r>
            <a:endParaRPr sz="1800"/>
          </a:p>
          <a:p>
            <a:pPr indent="0" lvl="0" marL="0" rtl="0">
              <a:lnSpc>
                <a:spcPct val="115000"/>
              </a:lnSpc>
              <a:spcBef>
                <a:spcPts val="1600"/>
              </a:spcBef>
              <a:spcAft>
                <a:spcPts val="0"/>
              </a:spcAft>
              <a:buNone/>
            </a:pPr>
            <a:r>
              <a:rPr lang="en" sz="1800"/>
              <a:t>Key Signature</a:t>
            </a:r>
            <a:endParaRPr sz="1800"/>
          </a:p>
          <a:p>
            <a:pPr indent="0" lvl="0" marL="0" rtl="0">
              <a:lnSpc>
                <a:spcPct val="115000"/>
              </a:lnSpc>
              <a:spcBef>
                <a:spcPts val="1600"/>
              </a:spcBef>
              <a:spcAft>
                <a:spcPts val="0"/>
              </a:spcAft>
              <a:buNone/>
            </a:pPr>
            <a:r>
              <a:rPr lang="en" sz="1800"/>
              <a:t>Dynamics</a:t>
            </a:r>
            <a:endParaRPr sz="1800"/>
          </a:p>
          <a:p>
            <a:pPr indent="0" lvl="0" marL="0" rtl="0">
              <a:lnSpc>
                <a:spcPct val="115000"/>
              </a:lnSpc>
              <a:spcBef>
                <a:spcPts val="1600"/>
              </a:spcBef>
              <a:spcAft>
                <a:spcPts val="0"/>
              </a:spcAft>
              <a:buNone/>
            </a:pPr>
            <a:r>
              <a:rPr lang="en" sz="1800"/>
              <a:t>Endings and Repeat</a:t>
            </a:r>
            <a:endParaRPr sz="1800"/>
          </a:p>
          <a:p>
            <a:pPr indent="0" lvl="0" marL="0" rtl="0">
              <a:lnSpc>
                <a:spcPct val="115000"/>
              </a:lnSpc>
              <a:spcBef>
                <a:spcPts val="1600"/>
              </a:spcBef>
              <a:spcAft>
                <a:spcPts val="0"/>
              </a:spcAft>
              <a:buNone/>
            </a:pPr>
            <a:r>
              <a:rPr lang="en" sz="1800"/>
              <a:t>Time Changes</a:t>
            </a:r>
            <a:endParaRPr sz="1800"/>
          </a:p>
          <a:p>
            <a:pPr indent="0" lvl="0" marL="0" rtl="0">
              <a:lnSpc>
                <a:spcPct val="115000"/>
              </a:lnSpc>
              <a:spcBef>
                <a:spcPts val="1600"/>
              </a:spcBef>
              <a:spcAft>
                <a:spcPts val="0"/>
              </a:spcAft>
              <a:buNone/>
            </a:pPr>
            <a:r>
              <a:rPr lang="en" sz="1800"/>
              <a:t>Tempo Changes</a:t>
            </a:r>
            <a:endParaRPr sz="1800"/>
          </a:p>
          <a:p>
            <a:pPr indent="0" lvl="0" marL="0" rtl="0">
              <a:lnSpc>
                <a:spcPct val="115000"/>
              </a:lnSpc>
              <a:spcBef>
                <a:spcPts val="1600"/>
              </a:spcBef>
              <a:spcAft>
                <a:spcPts val="1600"/>
              </a:spcAft>
              <a:buNone/>
            </a:pPr>
            <a:r>
              <a:rPr lang="en" sz="1800"/>
              <a:t>Key Changes</a:t>
            </a:r>
            <a:endParaRPr/>
          </a:p>
        </p:txBody>
      </p:sp>
      <p:sp>
        <p:nvSpPr>
          <p:cNvPr id="284" name="Shape 284"/>
          <p:cNvSpPr txBox="1"/>
          <p:nvPr/>
        </p:nvSpPr>
        <p:spPr>
          <a:xfrm>
            <a:off x="5286900" y="1267950"/>
            <a:ext cx="2903700" cy="3364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800"/>
              <a:t>Fermatas</a:t>
            </a:r>
            <a:endParaRPr sz="1800"/>
          </a:p>
          <a:p>
            <a:pPr indent="0" lvl="0" marL="0" rtl="0">
              <a:lnSpc>
                <a:spcPct val="115000"/>
              </a:lnSpc>
              <a:spcBef>
                <a:spcPts val="1600"/>
              </a:spcBef>
              <a:spcAft>
                <a:spcPts val="0"/>
              </a:spcAft>
              <a:buNone/>
            </a:pPr>
            <a:r>
              <a:rPr lang="en" sz="1800"/>
              <a:t>Caesuras</a:t>
            </a:r>
            <a:endParaRPr sz="1800"/>
          </a:p>
          <a:p>
            <a:pPr indent="0" lvl="0" marL="0" rtl="0">
              <a:lnSpc>
                <a:spcPct val="115000"/>
              </a:lnSpc>
              <a:spcBef>
                <a:spcPts val="1600"/>
              </a:spcBef>
              <a:spcAft>
                <a:spcPts val="0"/>
              </a:spcAft>
              <a:buNone/>
            </a:pPr>
            <a:r>
              <a:rPr lang="en" sz="1800"/>
              <a:t>Dal Segno</a:t>
            </a:r>
            <a:endParaRPr sz="1800"/>
          </a:p>
          <a:p>
            <a:pPr indent="0" lvl="0" marL="0" rtl="0">
              <a:lnSpc>
                <a:spcPct val="115000"/>
              </a:lnSpc>
              <a:spcBef>
                <a:spcPts val="1600"/>
              </a:spcBef>
              <a:spcAft>
                <a:spcPts val="0"/>
              </a:spcAft>
              <a:buNone/>
            </a:pPr>
            <a:r>
              <a:rPr lang="en" sz="1800"/>
              <a:t>Da Capo</a:t>
            </a:r>
            <a:endParaRPr sz="1800"/>
          </a:p>
          <a:p>
            <a:pPr indent="0" lvl="0" marL="0" rtl="0">
              <a:lnSpc>
                <a:spcPct val="115000"/>
              </a:lnSpc>
              <a:spcBef>
                <a:spcPts val="1600"/>
              </a:spcBef>
              <a:spcAft>
                <a:spcPts val="0"/>
              </a:spcAft>
              <a:buNone/>
            </a:pPr>
            <a:r>
              <a:rPr lang="en" sz="1800"/>
              <a:t>Coda</a:t>
            </a:r>
            <a:endParaRPr sz="1800"/>
          </a:p>
          <a:p>
            <a:pPr indent="0" lvl="0" marL="0" rtl="0">
              <a:lnSpc>
                <a:spcPct val="115000"/>
              </a:lnSpc>
              <a:spcBef>
                <a:spcPts val="1600"/>
              </a:spcBef>
              <a:spcAft>
                <a:spcPts val="1600"/>
              </a:spcAft>
              <a:buNone/>
            </a:pPr>
            <a:r>
              <a:rPr lang="en" sz="1800"/>
              <a:t>Fine</a:t>
            </a:r>
            <a:endParaRPr/>
          </a:p>
        </p:txBody>
      </p:sp>
      <p:cxnSp>
        <p:nvCxnSpPr>
          <p:cNvPr id="285" name="Shape 285"/>
          <p:cNvCxnSpPr/>
          <p:nvPr/>
        </p:nvCxnSpPr>
        <p:spPr>
          <a:xfrm>
            <a:off x="4677450" y="1267950"/>
            <a:ext cx="0" cy="3593700"/>
          </a:xfrm>
          <a:prstGeom prst="straightConnector1">
            <a:avLst/>
          </a:prstGeom>
          <a:noFill/>
          <a:ln cap="flat" cmpd="sng" w="38100">
            <a:solidFill>
              <a:srgbClr val="000000"/>
            </a:solidFill>
            <a:prstDash val="solid"/>
            <a:round/>
            <a:headEnd len="med" w="med" type="none"/>
            <a:tailEnd len="med" w="med" type="none"/>
          </a:ln>
        </p:spPr>
      </p:cxnSp>
    </p:spTree>
  </p:cSld>
  <p:clrMapOvr>
    <a:masterClrMapping/>
  </p:clrMapOvr>
  <mc:AlternateContent>
    <mc:Choice Requires="p14">
      <p:transition spd="slow" p14:dur="1000">
        <p:push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122950" y="445025"/>
            <a:ext cx="8873100" cy="9075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000" u="sng">
                <a:solidFill>
                  <a:srgbClr val="CC0000"/>
                </a:solidFill>
              </a:rPr>
              <a:t>Play it before you Perform it….What???</a:t>
            </a:r>
            <a:r>
              <a:rPr b="1" lang="en" sz="3600" u="sng">
                <a:solidFill>
                  <a:srgbClr val="CC0000"/>
                </a:solidFill>
              </a:rPr>
              <a:t>	</a:t>
            </a:r>
            <a:endParaRPr b="1" sz="3600" u="sng">
              <a:solidFill>
                <a:srgbClr val="CC0000"/>
              </a:solidFill>
            </a:endParaRPr>
          </a:p>
        </p:txBody>
      </p:sp>
      <p:grpSp>
        <p:nvGrpSpPr>
          <p:cNvPr id="291" name="Shape 291"/>
          <p:cNvGrpSpPr/>
          <p:nvPr/>
        </p:nvGrpSpPr>
        <p:grpSpPr>
          <a:xfrm>
            <a:off x="364795" y="1211150"/>
            <a:ext cx="2885009" cy="3662599"/>
            <a:chOff x="364795" y="1211150"/>
            <a:chExt cx="2885009" cy="3662599"/>
          </a:xfrm>
        </p:grpSpPr>
        <p:pic>
          <p:nvPicPr>
            <p:cNvPr id="292" name="Shape 292"/>
            <p:cNvPicPr preferRelativeResize="0"/>
            <p:nvPr/>
          </p:nvPicPr>
          <p:blipFill>
            <a:blip r:embed="rId3">
              <a:alphaModFix/>
            </a:blip>
            <a:stretch>
              <a:fillRect/>
            </a:stretch>
          </p:blipFill>
          <p:spPr>
            <a:xfrm rot="-1359981">
              <a:off x="624255" y="2667390"/>
              <a:ext cx="2366088" cy="1820771"/>
            </a:xfrm>
            <a:prstGeom prst="rect">
              <a:avLst/>
            </a:prstGeom>
            <a:noFill/>
            <a:ln>
              <a:noFill/>
            </a:ln>
          </p:spPr>
        </p:pic>
        <p:sp>
          <p:nvSpPr>
            <p:cNvPr id="293" name="Shape 293"/>
            <p:cNvSpPr txBox="1"/>
            <p:nvPr/>
          </p:nvSpPr>
          <p:spPr>
            <a:xfrm>
              <a:off x="843700" y="1211150"/>
              <a:ext cx="2022300" cy="1055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6000">
                  <a:latin typeface="Corsiva"/>
                  <a:ea typeface="Corsiva"/>
                  <a:cs typeface="Corsiva"/>
                  <a:sym typeface="Corsiva"/>
                </a:rPr>
                <a:t>Clap?</a:t>
              </a:r>
              <a:endParaRPr b="1" sz="6000">
                <a:latin typeface="Corsiva"/>
                <a:ea typeface="Corsiva"/>
                <a:cs typeface="Corsiva"/>
                <a:sym typeface="Corsiva"/>
              </a:endParaRPr>
            </a:p>
          </p:txBody>
        </p:sp>
      </p:grpSp>
      <p:sp>
        <p:nvSpPr>
          <p:cNvPr id="294" name="Shape 294"/>
          <p:cNvSpPr txBox="1"/>
          <p:nvPr/>
        </p:nvSpPr>
        <p:spPr>
          <a:xfrm>
            <a:off x="3393550" y="2433650"/>
            <a:ext cx="2331900" cy="954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6000">
                <a:latin typeface="Corsiva"/>
                <a:ea typeface="Corsiva"/>
                <a:cs typeface="Corsiva"/>
                <a:sym typeface="Corsiva"/>
              </a:rPr>
              <a:t>Sizzle?</a:t>
            </a:r>
            <a:endParaRPr b="1" sz="6000">
              <a:latin typeface="Corsiva"/>
              <a:ea typeface="Corsiva"/>
              <a:cs typeface="Corsiva"/>
              <a:sym typeface="Corsiva"/>
            </a:endParaRPr>
          </a:p>
        </p:txBody>
      </p:sp>
      <p:grpSp>
        <p:nvGrpSpPr>
          <p:cNvPr id="295" name="Shape 295"/>
          <p:cNvGrpSpPr/>
          <p:nvPr/>
        </p:nvGrpSpPr>
        <p:grpSpPr>
          <a:xfrm>
            <a:off x="6033875" y="1211142"/>
            <a:ext cx="2566800" cy="3662608"/>
            <a:chOff x="6033875" y="1211142"/>
            <a:chExt cx="2566800" cy="3662608"/>
          </a:xfrm>
        </p:grpSpPr>
        <p:pic>
          <p:nvPicPr>
            <p:cNvPr id="296" name="Shape 296"/>
            <p:cNvPicPr preferRelativeResize="0"/>
            <p:nvPr/>
          </p:nvPicPr>
          <p:blipFill>
            <a:blip r:embed="rId4">
              <a:alphaModFix/>
            </a:blip>
            <a:stretch>
              <a:fillRect/>
            </a:stretch>
          </p:blipFill>
          <p:spPr>
            <a:xfrm rot="-300368">
              <a:off x="6126996" y="1310739"/>
              <a:ext cx="2380559" cy="2238396"/>
            </a:xfrm>
            <a:prstGeom prst="rect">
              <a:avLst/>
            </a:prstGeom>
            <a:noFill/>
            <a:ln>
              <a:noFill/>
            </a:ln>
          </p:spPr>
        </p:pic>
        <p:sp>
          <p:nvSpPr>
            <p:cNvPr id="297" name="Shape 297"/>
            <p:cNvSpPr txBox="1"/>
            <p:nvPr/>
          </p:nvSpPr>
          <p:spPr>
            <a:xfrm>
              <a:off x="6372125" y="3918850"/>
              <a:ext cx="1890300" cy="954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6000">
                  <a:latin typeface="Corsiva"/>
                  <a:ea typeface="Corsiva"/>
                  <a:cs typeface="Corsiva"/>
                  <a:sym typeface="Corsiva"/>
                </a:rPr>
                <a:t>Sing!</a:t>
              </a:r>
              <a:endParaRPr b="1" sz="6000">
                <a:latin typeface="Corsiva"/>
                <a:ea typeface="Corsiva"/>
                <a:cs typeface="Corsiva"/>
                <a:sym typeface="Corsiva"/>
              </a:endParaRPr>
            </a:p>
          </p:txBody>
        </p:sp>
      </p:grpSp>
      <p:pic>
        <p:nvPicPr>
          <p:cNvPr id="298" name="Shape 298"/>
          <p:cNvPicPr preferRelativeResize="0"/>
          <p:nvPr/>
        </p:nvPicPr>
        <p:blipFill>
          <a:blip r:embed="rId5">
            <a:alphaModFix/>
          </a:blip>
          <a:stretch>
            <a:fillRect/>
          </a:stretch>
        </p:blipFill>
        <p:spPr>
          <a:xfrm rot="-1811651">
            <a:off x="4232201" y="3495685"/>
            <a:ext cx="819276" cy="1457781"/>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000"/>
                                        <p:tgtEl>
                                          <p:spTgt spid="29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par>
                                <p:cTn fill="hold" nodeType="withEffect" presetClass="emph" presetID="8" presetSubtype="0">
                                  <p:stCondLst>
                                    <p:cond delay="0"/>
                                  </p:stCondLst>
                                  <p:childTnLst>
                                    <p:animRot by="-21600000">
                                      <p:cBhvr>
                                        <p:cTn dur="1000" fill="hold"/>
                                        <p:tgtEl>
                                          <p:spTgt spid="294"/>
                                        </p:tgtEl>
                                        <p:attrNameLst>
                                          <p:attrName>r</p:attrName>
                                        </p:attrNameLst>
                                      </p:cBhvr>
                                    </p:animRo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1000"/>
                                        <p:tgtEl>
                                          <p:spTgt spid="29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Shape 303"/>
          <p:cNvPicPr preferRelativeResize="0"/>
          <p:nvPr/>
        </p:nvPicPr>
        <p:blipFill rotWithShape="1">
          <a:blip r:embed="rId3">
            <a:alphaModFix/>
          </a:blip>
          <a:srcRect b="45687" l="0" r="0" t="0"/>
          <a:stretch/>
        </p:blipFill>
        <p:spPr>
          <a:xfrm>
            <a:off x="1524000" y="806300"/>
            <a:ext cx="6096000" cy="1862400"/>
          </a:xfrm>
          <a:prstGeom prst="rect">
            <a:avLst/>
          </a:prstGeom>
          <a:noFill/>
          <a:ln>
            <a:noFill/>
          </a:ln>
        </p:spPr>
      </p:pic>
      <p:sp>
        <p:nvSpPr>
          <p:cNvPr id="304" name="Shape 304"/>
          <p:cNvSpPr txBox="1"/>
          <p:nvPr>
            <p:ph type="title"/>
          </p:nvPr>
        </p:nvSpPr>
        <p:spPr>
          <a:xfrm>
            <a:off x="311700" y="195713"/>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000" u="sng">
                <a:solidFill>
                  <a:srgbClr val="00008F"/>
                </a:solidFill>
              </a:rPr>
              <a:t>Conducting Techniques</a:t>
            </a:r>
            <a:endParaRPr b="1" sz="3000" u="sng">
              <a:solidFill>
                <a:srgbClr val="00008F"/>
              </a:solidFill>
            </a:endParaRPr>
          </a:p>
        </p:txBody>
      </p:sp>
      <p:sp>
        <p:nvSpPr>
          <p:cNvPr id="305" name="Shape 305"/>
          <p:cNvSpPr txBox="1"/>
          <p:nvPr>
            <p:ph idx="1" type="body"/>
          </p:nvPr>
        </p:nvSpPr>
        <p:spPr>
          <a:xfrm>
            <a:off x="311700" y="2706575"/>
            <a:ext cx="8520600" cy="2436900"/>
          </a:xfrm>
          <a:prstGeom prst="rect">
            <a:avLst/>
          </a:prstGeom>
        </p:spPr>
        <p:txBody>
          <a:bodyPr anchorCtr="0" anchor="t" bIns="91425" lIns="91425" spcFirstLastPara="1" rIns="91425" wrap="square" tIns="91425">
            <a:noAutofit/>
          </a:bodyPr>
          <a:lstStyle/>
          <a:p>
            <a:pPr indent="-342900" lvl="0" marL="457200" rtl="0">
              <a:lnSpc>
                <a:spcPct val="150000"/>
              </a:lnSpc>
              <a:spcBef>
                <a:spcPts val="0"/>
              </a:spcBef>
              <a:spcAft>
                <a:spcPts val="0"/>
              </a:spcAft>
              <a:buClr>
                <a:srgbClr val="000000"/>
              </a:buClr>
              <a:buSzPts val="1800"/>
              <a:buAutoNum type="arabicPeriod"/>
            </a:pPr>
            <a:r>
              <a:rPr lang="en">
                <a:solidFill>
                  <a:srgbClr val="000000"/>
                </a:solidFill>
              </a:rPr>
              <a:t>Always breathe with the ensemble.</a:t>
            </a:r>
            <a:endParaRPr>
              <a:solidFill>
                <a:srgbClr val="000000"/>
              </a:solidFill>
            </a:endParaRPr>
          </a:p>
          <a:p>
            <a:pPr indent="-342900" lvl="0" marL="457200" rtl="0">
              <a:lnSpc>
                <a:spcPct val="150000"/>
              </a:lnSpc>
              <a:spcBef>
                <a:spcPts val="0"/>
              </a:spcBef>
              <a:spcAft>
                <a:spcPts val="0"/>
              </a:spcAft>
              <a:buClr>
                <a:srgbClr val="000000"/>
              </a:buClr>
              <a:buSzPts val="1800"/>
              <a:buAutoNum type="arabicPeriod"/>
            </a:pPr>
            <a:r>
              <a:rPr lang="en">
                <a:solidFill>
                  <a:srgbClr val="000000"/>
                </a:solidFill>
              </a:rPr>
              <a:t>Make the prep beat in the tempo of the piece.</a:t>
            </a:r>
            <a:endParaRPr>
              <a:solidFill>
                <a:srgbClr val="000000"/>
              </a:solidFill>
            </a:endParaRPr>
          </a:p>
          <a:p>
            <a:pPr indent="-342900" lvl="0" marL="457200" rtl="0">
              <a:lnSpc>
                <a:spcPct val="150000"/>
              </a:lnSpc>
              <a:spcBef>
                <a:spcPts val="0"/>
              </a:spcBef>
              <a:spcAft>
                <a:spcPts val="0"/>
              </a:spcAft>
              <a:buClr>
                <a:srgbClr val="000000"/>
              </a:buClr>
              <a:buSzPts val="1800"/>
              <a:buAutoNum type="arabicPeriod"/>
            </a:pPr>
            <a:r>
              <a:rPr lang="en">
                <a:solidFill>
                  <a:srgbClr val="000000"/>
                </a:solidFill>
              </a:rPr>
              <a:t>Large downbeats at the beginning of main phrases or sections.</a:t>
            </a:r>
            <a:endParaRPr>
              <a:solidFill>
                <a:srgbClr val="000000"/>
              </a:solidFill>
            </a:endParaRPr>
          </a:p>
          <a:p>
            <a:pPr indent="-342900" lvl="0" marL="457200" rtl="0">
              <a:lnSpc>
                <a:spcPct val="150000"/>
              </a:lnSpc>
              <a:spcBef>
                <a:spcPts val="0"/>
              </a:spcBef>
              <a:spcAft>
                <a:spcPts val="0"/>
              </a:spcAft>
              <a:buClr>
                <a:srgbClr val="000000"/>
              </a:buClr>
              <a:buSzPts val="1800"/>
              <a:buAutoNum type="arabicPeriod"/>
            </a:pPr>
            <a:r>
              <a:rPr lang="en">
                <a:solidFill>
                  <a:srgbClr val="000000"/>
                </a:solidFill>
              </a:rPr>
              <a:t>Hold up 1 finger for 1st time through, 2 fingers for 2nd time through, etc.</a:t>
            </a:r>
            <a:endParaRPr>
              <a:solidFill>
                <a:srgbClr val="000000"/>
              </a:solidFill>
            </a:endParaRPr>
          </a:p>
          <a:p>
            <a:pPr indent="-342900" lvl="0" marL="457200">
              <a:lnSpc>
                <a:spcPct val="150000"/>
              </a:lnSpc>
              <a:spcBef>
                <a:spcPts val="0"/>
              </a:spcBef>
              <a:spcAft>
                <a:spcPts val="0"/>
              </a:spcAft>
              <a:buClr>
                <a:srgbClr val="000000"/>
              </a:buClr>
              <a:buSzPts val="1800"/>
              <a:buAutoNum type="arabicPeriod"/>
            </a:pPr>
            <a:r>
              <a:rPr lang="en">
                <a:solidFill>
                  <a:srgbClr val="000000"/>
                </a:solidFill>
              </a:rPr>
              <a:t>Don’t be afraid to be musical.</a:t>
            </a:r>
            <a:endParaRPr>
              <a:solidFill>
                <a:srgbClr val="000000"/>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1000"/>
                                        <p:tgtEl>
                                          <p:spTgt spid="3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u="sng">
                <a:solidFill>
                  <a:srgbClr val="00008F"/>
                </a:solidFill>
              </a:rPr>
              <a:t>General things to look for in a March</a:t>
            </a:r>
            <a:r>
              <a:rPr lang="en">
                <a:solidFill>
                  <a:srgbClr val="00008F"/>
                </a:solidFill>
              </a:rPr>
              <a:t>	</a:t>
            </a:r>
            <a:endParaRPr>
              <a:solidFill>
                <a:srgbClr val="00008F"/>
              </a:solidFill>
            </a:endParaRPr>
          </a:p>
        </p:txBody>
      </p:sp>
      <p:sp>
        <p:nvSpPr>
          <p:cNvPr id="311" name="Shape 311"/>
          <p:cNvSpPr txBox="1"/>
          <p:nvPr>
            <p:ph idx="1" type="body"/>
          </p:nvPr>
        </p:nvSpPr>
        <p:spPr>
          <a:xfrm>
            <a:off x="311700" y="1306800"/>
            <a:ext cx="8520600" cy="3836700"/>
          </a:xfrm>
          <a:prstGeom prst="rect">
            <a:avLst/>
          </a:prstGeom>
          <a:noFill/>
          <a:ln>
            <a:noFill/>
          </a:ln>
        </p:spPr>
        <p:txBody>
          <a:bodyPr anchorCtr="0" anchor="t" bIns="91425" lIns="91425" spcFirstLastPara="1" rIns="91425" wrap="square" tIns="91425">
            <a:noAutofit/>
          </a:bodyPr>
          <a:lstStyle/>
          <a:p>
            <a:pPr indent="-342900" lvl="0" marL="457200" rtl="0">
              <a:lnSpc>
                <a:spcPct val="200000"/>
              </a:lnSpc>
              <a:spcBef>
                <a:spcPts val="0"/>
              </a:spcBef>
              <a:spcAft>
                <a:spcPts val="0"/>
              </a:spcAft>
              <a:buClr>
                <a:srgbClr val="000000"/>
              </a:buClr>
              <a:buSzPts val="1800"/>
              <a:buAutoNum type="arabicPeriod"/>
            </a:pPr>
            <a:r>
              <a:rPr lang="en">
                <a:solidFill>
                  <a:srgbClr val="000000"/>
                </a:solidFill>
              </a:rPr>
              <a:t>Style - separated notes</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Tempo -  average 112 bpm</a:t>
            </a:r>
            <a:endParaRPr>
              <a:solidFill>
                <a:srgbClr val="000000"/>
              </a:solidFill>
            </a:endParaRPr>
          </a:p>
          <a:p>
            <a:pPr indent="-342900" lvl="0" marL="457200" rtl="0">
              <a:lnSpc>
                <a:spcPct val="100000"/>
              </a:lnSpc>
              <a:spcBef>
                <a:spcPts val="0"/>
              </a:spcBef>
              <a:spcAft>
                <a:spcPts val="0"/>
              </a:spcAft>
              <a:buClr>
                <a:srgbClr val="000000"/>
              </a:buClr>
              <a:buSzPts val="1800"/>
              <a:buAutoNum type="arabicPeriod"/>
            </a:pPr>
            <a:r>
              <a:rPr lang="en">
                <a:solidFill>
                  <a:srgbClr val="000000"/>
                </a:solidFill>
              </a:rPr>
              <a:t>Counter Melodies  -  often in the euphonium/trombone/tenor sax parts </a:t>
            </a:r>
            <a:endParaRPr>
              <a:solidFill>
                <a:srgbClr val="000000"/>
              </a:solidFill>
            </a:endParaRPr>
          </a:p>
          <a:p>
            <a:pPr indent="457200" lvl="0" marL="0" rtl="0">
              <a:lnSpc>
                <a:spcPct val="200000"/>
              </a:lnSpc>
              <a:spcBef>
                <a:spcPts val="0"/>
              </a:spcBef>
              <a:spcAft>
                <a:spcPts val="0"/>
              </a:spcAft>
              <a:buNone/>
            </a:pPr>
            <a:r>
              <a:rPr lang="en">
                <a:solidFill>
                  <a:srgbClr val="000000"/>
                </a:solidFill>
              </a:rPr>
              <a:t>(sometimes written in the score as very small cued notes).</a:t>
            </a:r>
            <a:endParaRPr>
              <a:solidFill>
                <a:srgbClr val="000000"/>
              </a:solidFill>
            </a:endParaRPr>
          </a:p>
          <a:p>
            <a:pPr indent="-342900" lvl="0" marL="457200" rtl="0">
              <a:lnSpc>
                <a:spcPct val="200000"/>
              </a:lnSpc>
              <a:spcBef>
                <a:spcPts val="1600"/>
              </a:spcBef>
              <a:spcAft>
                <a:spcPts val="0"/>
              </a:spcAft>
              <a:buClr>
                <a:srgbClr val="000000"/>
              </a:buClr>
              <a:buSzPts val="1800"/>
              <a:buAutoNum type="arabicPeriod"/>
            </a:pPr>
            <a:r>
              <a:rPr lang="en">
                <a:solidFill>
                  <a:srgbClr val="000000"/>
                </a:solidFill>
              </a:rPr>
              <a:t>Trio - add a flat or take away a sharp, style is generally smoother and softer. </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1st &amp; 2nd Endings - some individual parts may or may not have endings.</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Percussion parts - bass drum/crash cymbals - bass drum/tuba</a:t>
            </a:r>
            <a:endParaRPr>
              <a:solidFill>
                <a:srgbClr val="000000"/>
              </a:solidFill>
            </a:endParaRPr>
          </a:p>
          <a:p>
            <a:pPr indent="0" lvl="0" marL="0" rtl="0">
              <a:spcBef>
                <a:spcPts val="1600"/>
              </a:spcBef>
              <a:spcAft>
                <a:spcPts val="160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id="316" name="Shape 316"/>
          <p:cNvPicPr preferRelativeResize="0"/>
          <p:nvPr/>
        </p:nvPicPr>
        <p:blipFill>
          <a:blip r:embed="rId3">
            <a:alphaModFix/>
          </a:blip>
          <a:stretch>
            <a:fillRect/>
          </a:stretch>
        </p:blipFill>
        <p:spPr>
          <a:xfrm>
            <a:off x="-1" y="0"/>
            <a:ext cx="4456949" cy="5143499"/>
          </a:xfrm>
          <a:prstGeom prst="rect">
            <a:avLst/>
          </a:prstGeom>
          <a:noFill/>
          <a:ln>
            <a:noFill/>
          </a:ln>
        </p:spPr>
      </p:pic>
      <p:pic>
        <p:nvPicPr>
          <p:cNvPr id="317" name="Shape 317"/>
          <p:cNvPicPr preferRelativeResize="0"/>
          <p:nvPr/>
        </p:nvPicPr>
        <p:blipFill>
          <a:blip r:embed="rId4">
            <a:alphaModFix/>
          </a:blip>
          <a:stretch>
            <a:fillRect/>
          </a:stretch>
        </p:blipFill>
        <p:spPr>
          <a:xfrm>
            <a:off x="4456951" y="0"/>
            <a:ext cx="4687050"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Shape 67"/>
          <p:cNvSpPr/>
          <p:nvPr/>
        </p:nvSpPr>
        <p:spPr>
          <a:xfrm>
            <a:off x="0" y="1"/>
            <a:ext cx="9143982" cy="2910924"/>
          </a:xfrm>
          <a:prstGeom prst="flowChartDocument">
            <a:avLst/>
          </a:prstGeom>
          <a:solidFill>
            <a:srgbClr val="00008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txBox="1"/>
          <p:nvPr>
            <p:ph idx="1" type="subTitle"/>
          </p:nvPr>
        </p:nvSpPr>
        <p:spPr>
          <a:xfrm>
            <a:off x="311700" y="653150"/>
            <a:ext cx="8520600" cy="2973600"/>
          </a:xfrm>
          <a:prstGeom prst="rect">
            <a:avLst/>
          </a:prstGeom>
        </p:spPr>
        <p:txBody>
          <a:bodyPr anchorCtr="0" anchor="t" bIns="91425" lIns="91425" spcFirstLastPara="1" rIns="91425" wrap="square" tIns="91425">
            <a:noAutofit/>
          </a:bodyPr>
          <a:lstStyle/>
          <a:p>
            <a:pPr indent="0" lvl="0" marL="0" rtl="0">
              <a:lnSpc>
                <a:spcPct val="150000"/>
              </a:lnSpc>
              <a:spcBef>
                <a:spcPts val="0"/>
              </a:spcBef>
              <a:spcAft>
                <a:spcPts val="0"/>
              </a:spcAft>
              <a:buNone/>
            </a:pPr>
            <a:r>
              <a:rPr b="1" lang="en" u="sng">
                <a:solidFill>
                  <a:srgbClr val="FFFFFF"/>
                </a:solidFill>
                <a:latin typeface="Comic Sans MS"/>
                <a:ea typeface="Comic Sans MS"/>
                <a:cs typeface="Comic Sans MS"/>
                <a:sym typeface="Comic Sans MS"/>
              </a:rPr>
              <a:t>IF</a:t>
            </a:r>
            <a:r>
              <a:rPr b="1" lang="en">
                <a:solidFill>
                  <a:srgbClr val="FFFFFF"/>
                </a:solidFill>
                <a:latin typeface="Comic Sans MS"/>
                <a:ea typeface="Comic Sans MS"/>
                <a:cs typeface="Comic Sans MS"/>
                <a:sym typeface="Comic Sans MS"/>
              </a:rPr>
              <a:t> YOU ARE TEACHING </a:t>
            </a:r>
            <a:endParaRPr b="1">
              <a:solidFill>
                <a:srgbClr val="FFFFFF"/>
              </a:solidFill>
              <a:latin typeface="Comic Sans MS"/>
              <a:ea typeface="Comic Sans MS"/>
              <a:cs typeface="Comic Sans MS"/>
              <a:sym typeface="Comic Sans MS"/>
            </a:endParaRPr>
          </a:p>
          <a:p>
            <a:pPr indent="0" lvl="0" marL="0" rtl="0">
              <a:lnSpc>
                <a:spcPct val="150000"/>
              </a:lnSpc>
              <a:spcBef>
                <a:spcPts val="0"/>
              </a:spcBef>
              <a:spcAft>
                <a:spcPts val="0"/>
              </a:spcAft>
              <a:buNone/>
            </a:pPr>
            <a:r>
              <a:rPr b="1" lang="en">
                <a:solidFill>
                  <a:srgbClr val="FFFFFF"/>
                </a:solidFill>
                <a:latin typeface="Comic Sans MS"/>
                <a:ea typeface="Comic Sans MS"/>
                <a:cs typeface="Comic Sans MS"/>
                <a:sym typeface="Comic Sans MS"/>
              </a:rPr>
              <a:t>BASIC FUNDAMENTALS DAILY</a:t>
            </a:r>
            <a:r>
              <a:rPr b="1" lang="en">
                <a:solidFill>
                  <a:srgbClr val="000000"/>
                </a:solidFill>
                <a:latin typeface="Comic Sans MS"/>
                <a:ea typeface="Comic Sans MS"/>
                <a:cs typeface="Comic Sans MS"/>
                <a:sym typeface="Comic Sans MS"/>
              </a:rPr>
              <a:t> </a:t>
            </a:r>
            <a:endParaRPr b="1">
              <a:solidFill>
                <a:srgbClr val="000000"/>
              </a:solidFill>
              <a:latin typeface="Comic Sans MS"/>
              <a:ea typeface="Comic Sans MS"/>
              <a:cs typeface="Comic Sans MS"/>
              <a:sym typeface="Comic Sans MS"/>
            </a:endParaRPr>
          </a:p>
          <a:p>
            <a:pPr indent="0" lvl="0" marL="0" rtl="0">
              <a:lnSpc>
                <a:spcPct val="150000"/>
              </a:lnSpc>
              <a:spcBef>
                <a:spcPts val="0"/>
              </a:spcBef>
              <a:spcAft>
                <a:spcPts val="0"/>
              </a:spcAft>
              <a:buNone/>
            </a:pPr>
            <a:r>
              <a:t/>
            </a:r>
            <a:endParaRPr b="1">
              <a:solidFill>
                <a:srgbClr val="000000"/>
              </a:solidFill>
              <a:latin typeface="Comic Sans MS"/>
              <a:ea typeface="Comic Sans MS"/>
              <a:cs typeface="Comic Sans MS"/>
              <a:sym typeface="Comic Sans MS"/>
            </a:endParaRPr>
          </a:p>
          <a:p>
            <a:pPr indent="0" lvl="0" marL="0" rtl="0">
              <a:lnSpc>
                <a:spcPct val="150000"/>
              </a:lnSpc>
              <a:spcBef>
                <a:spcPts val="0"/>
              </a:spcBef>
              <a:spcAft>
                <a:spcPts val="0"/>
              </a:spcAft>
              <a:buNone/>
            </a:pPr>
            <a:r>
              <a:t/>
            </a:r>
            <a:endParaRPr b="1">
              <a:solidFill>
                <a:srgbClr val="000000"/>
              </a:solidFill>
              <a:latin typeface="Comic Sans MS"/>
              <a:ea typeface="Comic Sans MS"/>
              <a:cs typeface="Comic Sans MS"/>
              <a:sym typeface="Comic Sans MS"/>
            </a:endParaRPr>
          </a:p>
          <a:p>
            <a:pPr indent="0" lvl="0" marL="0" rtl="0">
              <a:lnSpc>
                <a:spcPct val="150000"/>
              </a:lnSpc>
              <a:spcBef>
                <a:spcPts val="0"/>
              </a:spcBef>
              <a:spcAft>
                <a:spcPts val="0"/>
              </a:spcAft>
              <a:buNone/>
            </a:pPr>
            <a:r>
              <a:rPr b="1" lang="en">
                <a:solidFill>
                  <a:srgbClr val="000000"/>
                </a:solidFill>
                <a:latin typeface="Comic Sans MS"/>
                <a:ea typeface="Comic Sans MS"/>
                <a:cs typeface="Comic Sans MS"/>
                <a:sym typeface="Comic Sans MS"/>
              </a:rPr>
              <a:t>IN REALITY YOU ARE </a:t>
            </a:r>
            <a:endParaRPr b="1">
              <a:solidFill>
                <a:srgbClr val="000000"/>
              </a:solidFill>
              <a:latin typeface="Comic Sans MS"/>
              <a:ea typeface="Comic Sans MS"/>
              <a:cs typeface="Comic Sans MS"/>
              <a:sym typeface="Comic Sans MS"/>
            </a:endParaRPr>
          </a:p>
          <a:p>
            <a:pPr indent="0" lvl="0" marL="0" rtl="0">
              <a:lnSpc>
                <a:spcPct val="150000"/>
              </a:lnSpc>
              <a:spcBef>
                <a:spcPts val="0"/>
              </a:spcBef>
              <a:spcAft>
                <a:spcPts val="0"/>
              </a:spcAft>
              <a:buNone/>
            </a:pPr>
            <a:r>
              <a:rPr b="1" lang="en">
                <a:solidFill>
                  <a:srgbClr val="000000"/>
                </a:solidFill>
                <a:latin typeface="Comic Sans MS"/>
                <a:ea typeface="Comic Sans MS"/>
                <a:cs typeface="Comic Sans MS"/>
                <a:sym typeface="Comic Sans MS"/>
              </a:rPr>
              <a:t>“TEACHING” SIGHT-READING DAILY</a:t>
            </a:r>
            <a:r>
              <a:rPr b="1" lang="en">
                <a:solidFill>
                  <a:srgbClr val="FFFFFF"/>
                </a:solidFill>
                <a:latin typeface="Comic Sans MS"/>
                <a:ea typeface="Comic Sans MS"/>
                <a:cs typeface="Comic Sans MS"/>
                <a:sym typeface="Comic Sans MS"/>
              </a:rPr>
              <a:t>ILY </a:t>
            </a:r>
            <a:endParaRPr b="1">
              <a:solidFill>
                <a:srgbClr val="FFFFFF"/>
              </a:solidFill>
              <a:latin typeface="Comic Sans MS"/>
              <a:ea typeface="Comic Sans MS"/>
              <a:cs typeface="Comic Sans MS"/>
              <a:sym typeface="Comic Sans MS"/>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pic>
        <p:nvPicPr>
          <p:cNvPr id="322" name="Shape 322"/>
          <p:cNvPicPr preferRelativeResize="0"/>
          <p:nvPr/>
        </p:nvPicPr>
        <p:blipFill>
          <a:blip r:embed="rId3">
            <a:alphaModFix/>
          </a:blip>
          <a:stretch>
            <a:fillRect/>
          </a:stretch>
        </p:blipFill>
        <p:spPr>
          <a:xfrm>
            <a:off x="-2" y="0"/>
            <a:ext cx="4445700" cy="5143499"/>
          </a:xfrm>
          <a:prstGeom prst="rect">
            <a:avLst/>
          </a:prstGeom>
          <a:noFill/>
          <a:ln>
            <a:noFill/>
          </a:ln>
        </p:spPr>
      </p:pic>
      <p:pic>
        <p:nvPicPr>
          <p:cNvPr id="323" name="Shape 323"/>
          <p:cNvPicPr preferRelativeResize="0"/>
          <p:nvPr/>
        </p:nvPicPr>
        <p:blipFill>
          <a:blip r:embed="rId4">
            <a:alphaModFix/>
          </a:blip>
          <a:stretch>
            <a:fillRect/>
          </a:stretch>
        </p:blipFill>
        <p:spPr>
          <a:xfrm>
            <a:off x="4445699" y="0"/>
            <a:ext cx="4698301"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pic>
        <p:nvPicPr>
          <p:cNvPr id="328" name="Shape 328"/>
          <p:cNvPicPr preferRelativeResize="0"/>
          <p:nvPr/>
        </p:nvPicPr>
        <p:blipFill>
          <a:blip r:embed="rId3">
            <a:alphaModFix/>
          </a:blip>
          <a:stretch>
            <a:fillRect/>
          </a:stretch>
        </p:blipFill>
        <p:spPr>
          <a:xfrm>
            <a:off x="-2" y="0"/>
            <a:ext cx="4513224" cy="5143501"/>
          </a:xfrm>
          <a:prstGeom prst="rect">
            <a:avLst/>
          </a:prstGeom>
          <a:noFill/>
          <a:ln>
            <a:noFill/>
          </a:ln>
        </p:spPr>
      </p:pic>
      <p:pic>
        <p:nvPicPr>
          <p:cNvPr id="329" name="Shape 329"/>
          <p:cNvPicPr preferRelativeResize="0"/>
          <p:nvPr/>
        </p:nvPicPr>
        <p:blipFill>
          <a:blip r:embed="rId4">
            <a:alphaModFix/>
          </a:blip>
          <a:stretch>
            <a:fillRect/>
          </a:stretch>
        </p:blipFill>
        <p:spPr>
          <a:xfrm>
            <a:off x="4513227" y="0"/>
            <a:ext cx="4630775"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Shape 334"/>
          <p:cNvPicPr preferRelativeResize="0"/>
          <p:nvPr/>
        </p:nvPicPr>
        <p:blipFill>
          <a:blip r:embed="rId3">
            <a:alphaModFix/>
          </a:blip>
          <a:stretch>
            <a:fillRect/>
          </a:stretch>
        </p:blipFill>
        <p:spPr>
          <a:xfrm>
            <a:off x="-1" y="0"/>
            <a:ext cx="4445700" cy="5143501"/>
          </a:xfrm>
          <a:prstGeom prst="rect">
            <a:avLst/>
          </a:prstGeom>
          <a:noFill/>
          <a:ln>
            <a:noFill/>
          </a:ln>
        </p:spPr>
      </p:pic>
      <p:pic>
        <p:nvPicPr>
          <p:cNvPr id="335" name="Shape 335"/>
          <p:cNvPicPr preferRelativeResize="0"/>
          <p:nvPr/>
        </p:nvPicPr>
        <p:blipFill>
          <a:blip r:embed="rId4">
            <a:alphaModFix/>
          </a:blip>
          <a:stretch>
            <a:fillRect/>
          </a:stretch>
        </p:blipFill>
        <p:spPr>
          <a:xfrm>
            <a:off x="4445701" y="0"/>
            <a:ext cx="4698300"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Shape 340"/>
          <p:cNvPicPr preferRelativeResize="0"/>
          <p:nvPr/>
        </p:nvPicPr>
        <p:blipFill>
          <a:blip r:embed="rId3">
            <a:alphaModFix/>
          </a:blip>
          <a:stretch>
            <a:fillRect/>
          </a:stretch>
        </p:blipFill>
        <p:spPr>
          <a:xfrm>
            <a:off x="1924600" y="0"/>
            <a:ext cx="4603250" cy="5143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Shape 3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u="sng">
                <a:solidFill>
                  <a:srgbClr val="00008F"/>
                </a:solidFill>
              </a:rPr>
              <a:t>General things to look for in the Overture</a:t>
            </a:r>
            <a:r>
              <a:rPr lang="en"/>
              <a:t>	</a:t>
            </a:r>
            <a:endParaRPr/>
          </a:p>
          <a:p>
            <a:pPr indent="0" lvl="0" marL="0">
              <a:spcBef>
                <a:spcPts val="0"/>
              </a:spcBef>
              <a:spcAft>
                <a:spcPts val="0"/>
              </a:spcAft>
              <a:buNone/>
            </a:pPr>
            <a:r>
              <a:t/>
            </a:r>
            <a:endParaRPr/>
          </a:p>
        </p:txBody>
      </p:sp>
      <p:sp>
        <p:nvSpPr>
          <p:cNvPr id="346" name="Shape 346"/>
          <p:cNvSpPr txBox="1"/>
          <p:nvPr>
            <p:ph idx="1" type="body"/>
          </p:nvPr>
        </p:nvSpPr>
        <p:spPr>
          <a:xfrm>
            <a:off x="311700" y="1429825"/>
            <a:ext cx="8520600" cy="3138900"/>
          </a:xfrm>
          <a:prstGeom prst="rect">
            <a:avLst/>
          </a:prstGeom>
        </p:spPr>
        <p:txBody>
          <a:bodyPr anchorCtr="0" anchor="t" bIns="91425" lIns="91425" spcFirstLastPara="1" rIns="91425" wrap="square" tIns="91425">
            <a:noAutofit/>
          </a:bodyPr>
          <a:lstStyle/>
          <a:p>
            <a:pPr indent="-342900" lvl="0" marL="457200" rtl="0">
              <a:lnSpc>
                <a:spcPct val="100000"/>
              </a:lnSpc>
              <a:spcBef>
                <a:spcPts val="0"/>
              </a:spcBef>
              <a:spcAft>
                <a:spcPts val="0"/>
              </a:spcAft>
              <a:buClr>
                <a:srgbClr val="000000"/>
              </a:buClr>
              <a:buSzPts val="1800"/>
              <a:buAutoNum type="arabicPeriod"/>
            </a:pPr>
            <a:r>
              <a:rPr lang="en">
                <a:solidFill>
                  <a:srgbClr val="000000"/>
                </a:solidFill>
              </a:rPr>
              <a:t>Things that will change throughout the piece: Time Signatures, Key Signatures, and Tempos.</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Be sure to go over the End of the piece BEFORE you run out of time.</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Have the Judge or a student give you time warnings on the minute.</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Make sure the students know when they have the Melody.</a:t>
            </a:r>
            <a:endParaRPr>
              <a:solidFill>
                <a:srgbClr val="000000"/>
              </a:solidFill>
            </a:endParaRPr>
          </a:p>
          <a:p>
            <a:pPr indent="-342900" lvl="0" marL="457200" rtl="0">
              <a:lnSpc>
                <a:spcPct val="200000"/>
              </a:lnSpc>
              <a:spcBef>
                <a:spcPts val="0"/>
              </a:spcBef>
              <a:spcAft>
                <a:spcPts val="0"/>
              </a:spcAft>
              <a:buClr>
                <a:srgbClr val="000000"/>
              </a:buClr>
              <a:buSzPts val="1800"/>
              <a:buAutoNum type="arabicPeriod"/>
            </a:pPr>
            <a:r>
              <a:rPr lang="en">
                <a:solidFill>
                  <a:srgbClr val="000000"/>
                </a:solidFill>
              </a:rPr>
              <a:t>Percussion Soli.</a:t>
            </a:r>
            <a:endParaRPr>
              <a:solidFill>
                <a:srgbClr val="000000"/>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id="351" name="Shape 351"/>
          <p:cNvPicPr preferRelativeResize="0"/>
          <p:nvPr/>
        </p:nvPicPr>
        <p:blipFill>
          <a:blip r:embed="rId3">
            <a:alphaModFix/>
          </a:blip>
          <a:stretch>
            <a:fillRect/>
          </a:stretch>
        </p:blipFill>
        <p:spPr>
          <a:xfrm>
            <a:off x="2014650" y="0"/>
            <a:ext cx="4653275"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Shape 356"/>
          <p:cNvPicPr preferRelativeResize="0"/>
          <p:nvPr/>
        </p:nvPicPr>
        <p:blipFill>
          <a:blip r:embed="rId3">
            <a:alphaModFix/>
          </a:blip>
          <a:stretch>
            <a:fillRect/>
          </a:stretch>
        </p:blipFill>
        <p:spPr>
          <a:xfrm>
            <a:off x="4653275" y="0"/>
            <a:ext cx="4490726" cy="5143499"/>
          </a:xfrm>
          <a:prstGeom prst="rect">
            <a:avLst/>
          </a:prstGeom>
          <a:noFill/>
          <a:ln>
            <a:noFill/>
          </a:ln>
        </p:spPr>
      </p:pic>
      <p:pic>
        <p:nvPicPr>
          <p:cNvPr id="357" name="Shape 357"/>
          <p:cNvPicPr preferRelativeResize="0"/>
          <p:nvPr/>
        </p:nvPicPr>
        <p:blipFill>
          <a:blip r:embed="rId4">
            <a:alphaModFix/>
          </a:blip>
          <a:stretch>
            <a:fillRect/>
          </a:stretch>
        </p:blipFill>
        <p:spPr>
          <a:xfrm>
            <a:off x="0" y="0"/>
            <a:ext cx="4675801"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Shape 362"/>
          <p:cNvPicPr preferRelativeResize="0"/>
          <p:nvPr/>
        </p:nvPicPr>
        <p:blipFill>
          <a:blip r:embed="rId3">
            <a:alphaModFix/>
          </a:blip>
          <a:stretch>
            <a:fillRect/>
          </a:stretch>
        </p:blipFill>
        <p:spPr>
          <a:xfrm>
            <a:off x="0" y="0"/>
            <a:ext cx="4653275" cy="5143500"/>
          </a:xfrm>
          <a:prstGeom prst="rect">
            <a:avLst/>
          </a:prstGeom>
          <a:noFill/>
          <a:ln>
            <a:noFill/>
          </a:ln>
        </p:spPr>
      </p:pic>
      <p:pic>
        <p:nvPicPr>
          <p:cNvPr id="363" name="Shape 363"/>
          <p:cNvPicPr preferRelativeResize="0"/>
          <p:nvPr/>
        </p:nvPicPr>
        <p:blipFill>
          <a:blip r:embed="rId4">
            <a:alphaModFix/>
          </a:blip>
          <a:stretch>
            <a:fillRect/>
          </a:stretch>
        </p:blipFill>
        <p:spPr>
          <a:xfrm>
            <a:off x="4490726" y="0"/>
            <a:ext cx="4653276"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id="368" name="Shape 368"/>
          <p:cNvPicPr preferRelativeResize="0"/>
          <p:nvPr/>
        </p:nvPicPr>
        <p:blipFill>
          <a:blip r:embed="rId3">
            <a:alphaModFix/>
          </a:blip>
          <a:stretch>
            <a:fillRect/>
          </a:stretch>
        </p:blipFill>
        <p:spPr>
          <a:xfrm>
            <a:off x="-2" y="0"/>
            <a:ext cx="4524474" cy="5143500"/>
          </a:xfrm>
          <a:prstGeom prst="rect">
            <a:avLst/>
          </a:prstGeom>
          <a:noFill/>
          <a:ln>
            <a:noFill/>
          </a:ln>
        </p:spPr>
      </p:pic>
      <p:pic>
        <p:nvPicPr>
          <p:cNvPr id="369" name="Shape 369"/>
          <p:cNvPicPr preferRelativeResize="0"/>
          <p:nvPr/>
        </p:nvPicPr>
        <p:blipFill>
          <a:blip r:embed="rId4">
            <a:alphaModFix/>
          </a:blip>
          <a:stretch>
            <a:fillRect/>
          </a:stretch>
        </p:blipFill>
        <p:spPr>
          <a:xfrm>
            <a:off x="4524475" y="0"/>
            <a:ext cx="4619525" cy="5143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Shape 374"/>
          <p:cNvPicPr preferRelativeResize="0"/>
          <p:nvPr/>
        </p:nvPicPr>
        <p:blipFill>
          <a:blip r:embed="rId3">
            <a:alphaModFix/>
          </a:blip>
          <a:stretch>
            <a:fillRect/>
          </a:stretch>
        </p:blipFill>
        <p:spPr>
          <a:xfrm>
            <a:off x="-1" y="0"/>
            <a:ext cx="4547000" cy="5143500"/>
          </a:xfrm>
          <a:prstGeom prst="rect">
            <a:avLst/>
          </a:prstGeom>
          <a:noFill/>
          <a:ln>
            <a:noFill/>
          </a:ln>
        </p:spPr>
      </p:pic>
      <p:pic>
        <p:nvPicPr>
          <p:cNvPr id="375" name="Shape 375"/>
          <p:cNvPicPr preferRelativeResize="0"/>
          <p:nvPr/>
        </p:nvPicPr>
        <p:blipFill>
          <a:blip r:embed="rId4">
            <a:alphaModFix/>
          </a:blip>
          <a:stretch>
            <a:fillRect/>
          </a:stretch>
        </p:blipFill>
        <p:spPr>
          <a:xfrm>
            <a:off x="4547002" y="0"/>
            <a:ext cx="4596999"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2" name="Shape 72"/>
        <p:cNvGrpSpPr/>
        <p:nvPr/>
      </p:nvGrpSpPr>
      <p:grpSpPr>
        <a:xfrm>
          <a:off x="0" y="0"/>
          <a:ext cx="0" cy="0"/>
          <a:chOff x="0" y="0"/>
          <a:chExt cx="0" cy="0"/>
        </a:xfrm>
      </p:grpSpPr>
      <p:pic>
        <p:nvPicPr>
          <p:cNvPr id="73" name="Shape 73"/>
          <p:cNvPicPr preferRelativeResize="0"/>
          <p:nvPr/>
        </p:nvPicPr>
        <p:blipFill>
          <a:blip r:embed="rId3">
            <a:alphaModFix/>
          </a:blip>
          <a:stretch>
            <a:fillRect/>
          </a:stretch>
        </p:blipFill>
        <p:spPr>
          <a:xfrm>
            <a:off x="0" y="0"/>
            <a:ext cx="3981023" cy="5143500"/>
          </a:xfrm>
          <a:prstGeom prst="rect">
            <a:avLst/>
          </a:prstGeom>
          <a:noFill/>
          <a:ln>
            <a:noFill/>
          </a:ln>
        </p:spPr>
      </p:pic>
      <p:grpSp>
        <p:nvGrpSpPr>
          <p:cNvPr id="74" name="Shape 74"/>
          <p:cNvGrpSpPr/>
          <p:nvPr/>
        </p:nvGrpSpPr>
        <p:grpSpPr>
          <a:xfrm>
            <a:off x="4247077" y="371400"/>
            <a:ext cx="4261647" cy="4445700"/>
            <a:chOff x="4247077" y="371400"/>
            <a:chExt cx="4261647" cy="4445700"/>
          </a:xfrm>
        </p:grpSpPr>
        <p:pic>
          <p:nvPicPr>
            <p:cNvPr id="75" name="Shape 75"/>
            <p:cNvPicPr preferRelativeResize="0"/>
            <p:nvPr/>
          </p:nvPicPr>
          <p:blipFill rotWithShape="1">
            <a:blip r:embed="rId4">
              <a:alphaModFix/>
            </a:blip>
            <a:srcRect b="1077" l="2132" r="27479" t="1873"/>
            <a:stretch/>
          </p:blipFill>
          <p:spPr>
            <a:xfrm>
              <a:off x="5638725" y="371400"/>
              <a:ext cx="2870000" cy="4445700"/>
            </a:xfrm>
            <a:prstGeom prst="rect">
              <a:avLst/>
            </a:prstGeom>
            <a:noFill/>
            <a:ln>
              <a:noFill/>
            </a:ln>
          </p:spPr>
        </p:pic>
        <p:sp>
          <p:nvSpPr>
            <p:cNvPr id="76" name="Shape 76"/>
            <p:cNvSpPr/>
            <p:nvPr/>
          </p:nvSpPr>
          <p:spPr>
            <a:xfrm rot="-632303">
              <a:off x="4276699" y="2144403"/>
              <a:ext cx="987456" cy="41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77" name="Shape 77"/>
          <p:cNvSpPr txBox="1"/>
          <p:nvPr/>
        </p:nvSpPr>
        <p:spPr>
          <a:xfrm rot="-587454">
            <a:off x="4577864" y="2119846"/>
            <a:ext cx="688021" cy="420407"/>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000"/>
              <a:t>BOX </a:t>
            </a:r>
            <a:r>
              <a:rPr b="1" lang="en"/>
              <a:t>1</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p:tgtEl>
                                          <p:spTgt spid="74"/>
                                        </p:tgtEl>
                                        <p:attrNameLst>
                                          <p:attrName>ppt_w</p:attrName>
                                        </p:attrNameLst>
                                      </p:cBhvr>
                                      <p:tavLst>
                                        <p:tav fmla="" tm="0">
                                          <p:val>
                                            <p:strVal val="0"/>
                                          </p:val>
                                        </p:tav>
                                        <p:tav fmla="" tm="100000">
                                          <p:val>
                                            <p:strVal val="#ppt_w"/>
                                          </p:val>
                                        </p:tav>
                                      </p:tavLst>
                                    </p:anim>
                                    <p:anim calcmode="lin" valueType="num">
                                      <p:cBhvr additive="base">
                                        <p:cTn dur="1000"/>
                                        <p:tgtEl>
                                          <p:spTgt spid="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Shape 380"/>
          <p:cNvPicPr preferRelativeResize="0"/>
          <p:nvPr/>
        </p:nvPicPr>
        <p:blipFill>
          <a:blip r:embed="rId3">
            <a:alphaModFix/>
          </a:blip>
          <a:stretch>
            <a:fillRect/>
          </a:stretch>
        </p:blipFill>
        <p:spPr>
          <a:xfrm>
            <a:off x="-2" y="0"/>
            <a:ext cx="4547000" cy="5143500"/>
          </a:xfrm>
          <a:prstGeom prst="rect">
            <a:avLst/>
          </a:prstGeom>
          <a:noFill/>
          <a:ln>
            <a:noFill/>
          </a:ln>
        </p:spPr>
      </p:pic>
      <p:pic>
        <p:nvPicPr>
          <p:cNvPr id="381" name="Shape 381"/>
          <p:cNvPicPr preferRelativeResize="0"/>
          <p:nvPr/>
        </p:nvPicPr>
        <p:blipFill>
          <a:blip r:embed="rId4">
            <a:alphaModFix/>
          </a:blip>
          <a:stretch>
            <a:fillRect/>
          </a:stretch>
        </p:blipFill>
        <p:spPr>
          <a:xfrm>
            <a:off x="4547000" y="0"/>
            <a:ext cx="4596999" cy="5143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pic>
        <p:nvPicPr>
          <p:cNvPr id="386" name="Shape 386"/>
          <p:cNvPicPr preferRelativeResize="0"/>
          <p:nvPr/>
        </p:nvPicPr>
        <p:blipFill>
          <a:blip r:embed="rId3">
            <a:alphaModFix/>
          </a:blip>
          <a:stretch>
            <a:fillRect/>
          </a:stretch>
        </p:blipFill>
        <p:spPr>
          <a:xfrm>
            <a:off x="1" y="0"/>
            <a:ext cx="4490724" cy="5143500"/>
          </a:xfrm>
          <a:prstGeom prst="rect">
            <a:avLst/>
          </a:prstGeom>
          <a:noFill/>
          <a:ln>
            <a:noFill/>
          </a:ln>
        </p:spPr>
      </p:pic>
      <p:pic>
        <p:nvPicPr>
          <p:cNvPr id="387" name="Shape 387"/>
          <p:cNvPicPr preferRelativeResize="0"/>
          <p:nvPr/>
        </p:nvPicPr>
        <p:blipFill>
          <a:blip r:embed="rId4">
            <a:alphaModFix/>
          </a:blip>
          <a:stretch>
            <a:fillRect/>
          </a:stretch>
        </p:blipFill>
        <p:spPr>
          <a:xfrm>
            <a:off x="4490724" y="0"/>
            <a:ext cx="4653276" cy="5143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Shape 392"/>
          <p:cNvPicPr preferRelativeResize="0"/>
          <p:nvPr/>
        </p:nvPicPr>
        <p:blipFill>
          <a:blip r:embed="rId3">
            <a:alphaModFix/>
          </a:blip>
          <a:stretch>
            <a:fillRect/>
          </a:stretch>
        </p:blipFill>
        <p:spPr>
          <a:xfrm>
            <a:off x="0" y="0"/>
            <a:ext cx="4490724" cy="5143499"/>
          </a:xfrm>
          <a:prstGeom prst="rect">
            <a:avLst/>
          </a:prstGeom>
          <a:noFill/>
          <a:ln>
            <a:noFill/>
          </a:ln>
        </p:spPr>
      </p:pic>
      <p:pic>
        <p:nvPicPr>
          <p:cNvPr id="393" name="Shape 393"/>
          <p:cNvPicPr preferRelativeResize="0"/>
          <p:nvPr/>
        </p:nvPicPr>
        <p:blipFill>
          <a:blip r:embed="rId4">
            <a:alphaModFix/>
          </a:blip>
          <a:stretch>
            <a:fillRect/>
          </a:stretch>
        </p:blipFill>
        <p:spPr>
          <a:xfrm>
            <a:off x="4490723" y="0"/>
            <a:ext cx="4653275"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pic>
        <p:nvPicPr>
          <p:cNvPr id="398" name="Shape 398"/>
          <p:cNvPicPr preferRelativeResize="0"/>
          <p:nvPr/>
        </p:nvPicPr>
        <p:blipFill>
          <a:blip r:embed="rId3">
            <a:alphaModFix/>
          </a:blip>
          <a:stretch>
            <a:fillRect/>
          </a:stretch>
        </p:blipFill>
        <p:spPr>
          <a:xfrm>
            <a:off x="1" y="0"/>
            <a:ext cx="4490725" cy="5143500"/>
          </a:xfrm>
          <a:prstGeom prst="rect">
            <a:avLst/>
          </a:prstGeom>
          <a:noFill/>
          <a:ln>
            <a:noFill/>
          </a:ln>
        </p:spPr>
      </p:pic>
      <p:pic>
        <p:nvPicPr>
          <p:cNvPr id="399" name="Shape 399"/>
          <p:cNvPicPr preferRelativeResize="0"/>
          <p:nvPr/>
        </p:nvPicPr>
        <p:blipFill>
          <a:blip r:embed="rId4">
            <a:alphaModFix/>
          </a:blip>
          <a:stretch>
            <a:fillRect/>
          </a:stretch>
        </p:blipFill>
        <p:spPr>
          <a:xfrm>
            <a:off x="4490725" y="0"/>
            <a:ext cx="4653276"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pic>
        <p:nvPicPr>
          <p:cNvPr id="404" name="Shape 404"/>
          <p:cNvPicPr preferRelativeResize="0"/>
          <p:nvPr/>
        </p:nvPicPr>
        <p:blipFill>
          <a:blip r:embed="rId3">
            <a:alphaModFix/>
          </a:blip>
          <a:stretch>
            <a:fillRect/>
          </a:stretch>
        </p:blipFill>
        <p:spPr>
          <a:xfrm>
            <a:off x="-1" y="0"/>
            <a:ext cx="4513225" cy="5143499"/>
          </a:xfrm>
          <a:prstGeom prst="rect">
            <a:avLst/>
          </a:prstGeom>
          <a:noFill/>
          <a:ln>
            <a:noFill/>
          </a:ln>
        </p:spPr>
      </p:pic>
      <p:pic>
        <p:nvPicPr>
          <p:cNvPr id="405" name="Shape 405"/>
          <p:cNvPicPr preferRelativeResize="0"/>
          <p:nvPr/>
        </p:nvPicPr>
        <p:blipFill>
          <a:blip r:embed="rId4">
            <a:alphaModFix/>
          </a:blip>
          <a:stretch>
            <a:fillRect/>
          </a:stretch>
        </p:blipFill>
        <p:spPr>
          <a:xfrm>
            <a:off x="4513223" y="0"/>
            <a:ext cx="4630775"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id="410" name="Shape 410"/>
          <p:cNvPicPr preferRelativeResize="0"/>
          <p:nvPr/>
        </p:nvPicPr>
        <p:blipFill>
          <a:blip r:embed="rId3">
            <a:alphaModFix/>
          </a:blip>
          <a:stretch>
            <a:fillRect/>
          </a:stretch>
        </p:blipFill>
        <p:spPr>
          <a:xfrm>
            <a:off x="0" y="0"/>
            <a:ext cx="4490724" cy="5143500"/>
          </a:xfrm>
          <a:prstGeom prst="rect">
            <a:avLst/>
          </a:prstGeom>
          <a:noFill/>
          <a:ln>
            <a:noFill/>
          </a:ln>
        </p:spPr>
      </p:pic>
      <p:pic>
        <p:nvPicPr>
          <p:cNvPr id="411" name="Shape 411"/>
          <p:cNvPicPr preferRelativeResize="0"/>
          <p:nvPr/>
        </p:nvPicPr>
        <p:blipFill>
          <a:blip r:embed="rId4">
            <a:alphaModFix/>
          </a:blip>
          <a:stretch>
            <a:fillRect/>
          </a:stretch>
        </p:blipFill>
        <p:spPr>
          <a:xfrm>
            <a:off x="4490723" y="0"/>
            <a:ext cx="4653275"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Shape 416"/>
          <p:cNvPicPr preferRelativeResize="0"/>
          <p:nvPr/>
        </p:nvPicPr>
        <p:blipFill>
          <a:blip r:embed="rId3">
            <a:alphaModFix/>
          </a:blip>
          <a:stretch>
            <a:fillRect/>
          </a:stretch>
        </p:blipFill>
        <p:spPr>
          <a:xfrm>
            <a:off x="1812049" y="0"/>
            <a:ext cx="4603275" cy="5143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b="5365" l="0" r="0" t="0"/>
          <a:stretch/>
        </p:blipFill>
        <p:spPr>
          <a:xfrm>
            <a:off x="0" y="23400"/>
            <a:ext cx="9144000" cy="5143500"/>
          </a:xfrm>
          <a:prstGeom prst="rect">
            <a:avLst/>
          </a:prstGeom>
          <a:noFill/>
          <a:ln cap="flat" cmpd="sng" w="76200">
            <a:solidFill>
              <a:schemeClr val="dk2"/>
            </a:solidFill>
            <a:prstDash val="solid"/>
            <a:round/>
            <a:headEnd len="sm" w="sm" type="none"/>
            <a:tailEnd len="sm" w="sm" type="none"/>
          </a:ln>
        </p:spPr>
      </p:pic>
      <p:sp>
        <p:nvSpPr>
          <p:cNvPr id="422" name="Shape 422"/>
          <p:cNvSpPr txBox="1"/>
          <p:nvPr>
            <p:ph type="title"/>
          </p:nvPr>
        </p:nvSpPr>
        <p:spPr>
          <a:xfrm>
            <a:off x="956675" y="1279225"/>
            <a:ext cx="7428300" cy="2209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6000">
                <a:latin typeface="Georgia"/>
                <a:ea typeface="Georgia"/>
                <a:cs typeface="Georgia"/>
                <a:sym typeface="Georgia"/>
              </a:rPr>
              <a:t>Materials</a:t>
            </a:r>
            <a:endParaRPr sz="60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26" name="Shape 426"/>
        <p:cNvGrpSpPr/>
        <p:nvPr/>
      </p:nvGrpSpPr>
      <p:grpSpPr>
        <a:xfrm>
          <a:off x="0" y="0"/>
          <a:ext cx="0" cy="0"/>
          <a:chOff x="0" y="0"/>
          <a:chExt cx="0" cy="0"/>
        </a:xfrm>
      </p:grpSpPr>
      <p:pic>
        <p:nvPicPr>
          <p:cNvPr id="427" name="Shape 427"/>
          <p:cNvPicPr preferRelativeResize="0"/>
          <p:nvPr/>
        </p:nvPicPr>
        <p:blipFill>
          <a:blip r:embed="rId3">
            <a:alphaModFix/>
          </a:blip>
          <a:stretch>
            <a:fillRect/>
          </a:stretch>
        </p:blipFill>
        <p:spPr>
          <a:xfrm>
            <a:off x="296500" y="201875"/>
            <a:ext cx="3857600" cy="4750124"/>
          </a:xfrm>
          <a:prstGeom prst="rect">
            <a:avLst/>
          </a:prstGeom>
          <a:noFill/>
          <a:ln>
            <a:noFill/>
          </a:ln>
        </p:spPr>
      </p:pic>
      <p:pic>
        <p:nvPicPr>
          <p:cNvPr id="428" name="Shape 428"/>
          <p:cNvPicPr preferRelativeResize="0"/>
          <p:nvPr/>
        </p:nvPicPr>
        <p:blipFill>
          <a:blip r:embed="rId4">
            <a:alphaModFix/>
          </a:blip>
          <a:stretch>
            <a:fillRect/>
          </a:stretch>
        </p:blipFill>
        <p:spPr>
          <a:xfrm>
            <a:off x="4913025" y="201875"/>
            <a:ext cx="3857600" cy="4750126"/>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1000"/>
                                        <p:tgtEl>
                                          <p:spTgt spid="42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000"/>
                                        <p:tgtEl>
                                          <p:spTgt spid="4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Shape 4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u="sng">
                <a:solidFill>
                  <a:srgbClr val="00008F"/>
                </a:solidFill>
              </a:rPr>
              <a:t>Final Thoughts</a:t>
            </a:r>
            <a:endParaRPr b="1" u="sng">
              <a:solidFill>
                <a:srgbClr val="00008F"/>
              </a:solidFill>
            </a:endParaRPr>
          </a:p>
        </p:txBody>
      </p:sp>
      <p:sp>
        <p:nvSpPr>
          <p:cNvPr id="434" name="Shape 4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1000"/>
              </a:spcBef>
              <a:spcAft>
                <a:spcPts val="0"/>
              </a:spcAft>
              <a:buClr>
                <a:srgbClr val="000000"/>
              </a:buClr>
              <a:buSzPts val="1800"/>
              <a:buAutoNum type="arabicPeriod"/>
            </a:pPr>
            <a:r>
              <a:rPr lang="en">
                <a:solidFill>
                  <a:srgbClr val="000000"/>
                </a:solidFill>
              </a:rPr>
              <a:t>When practicing the sight reading procedure in your classroom, don’t forget to go back and review areas where students struggled.  Otherwise, they are only learning the procedures and not from their mistakes.</a:t>
            </a:r>
            <a:endParaRPr>
              <a:solidFill>
                <a:srgbClr val="000000"/>
              </a:solidFill>
            </a:endParaRPr>
          </a:p>
          <a:p>
            <a:pPr indent="-342900" lvl="0" marL="457200" rtl="0">
              <a:spcBef>
                <a:spcPts val="1600"/>
              </a:spcBef>
              <a:spcAft>
                <a:spcPts val="0"/>
              </a:spcAft>
              <a:buClr>
                <a:srgbClr val="000000"/>
              </a:buClr>
              <a:buSzPts val="1800"/>
              <a:buAutoNum type="arabicPeriod"/>
            </a:pPr>
            <a:r>
              <a:rPr lang="en">
                <a:solidFill>
                  <a:srgbClr val="000000"/>
                </a:solidFill>
              </a:rPr>
              <a:t>Learning our scales is not enough.  We must practice reading in each key signature.</a:t>
            </a:r>
            <a:endParaRPr>
              <a:solidFill>
                <a:srgbClr val="000000"/>
              </a:solidFill>
            </a:endParaRPr>
          </a:p>
          <a:p>
            <a:pPr indent="-342900" lvl="0" marL="457200">
              <a:spcBef>
                <a:spcPts val="1600"/>
              </a:spcBef>
              <a:spcAft>
                <a:spcPts val="0"/>
              </a:spcAft>
              <a:buClr>
                <a:srgbClr val="000000"/>
              </a:buClr>
              <a:buSzPts val="1800"/>
              <a:buAutoNum type="arabicPeriod"/>
            </a:pPr>
            <a:r>
              <a:rPr lang="en">
                <a:solidFill>
                  <a:srgbClr val="000000"/>
                </a:solidFill>
              </a:rPr>
              <a:t>There is no way to anticipate exactly what you will get in the sight reading room.  Preparing for as many scenarios as possible is always the best policy.</a:t>
            </a:r>
            <a:endParaRPr>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0" y="0"/>
            <a:ext cx="3981023" cy="5143500"/>
          </a:xfrm>
          <a:prstGeom prst="rect">
            <a:avLst/>
          </a:prstGeom>
          <a:noFill/>
          <a:ln>
            <a:noFill/>
          </a:ln>
        </p:spPr>
      </p:pic>
      <p:grpSp>
        <p:nvGrpSpPr>
          <p:cNvPr id="83" name="Shape 83"/>
          <p:cNvGrpSpPr/>
          <p:nvPr/>
        </p:nvGrpSpPr>
        <p:grpSpPr>
          <a:xfrm>
            <a:off x="4217376" y="382675"/>
            <a:ext cx="4246276" cy="4254350"/>
            <a:chOff x="4217390" y="382675"/>
            <a:chExt cx="4291335" cy="4254350"/>
          </a:xfrm>
        </p:grpSpPr>
        <p:pic>
          <p:nvPicPr>
            <p:cNvPr id="84" name="Shape 84"/>
            <p:cNvPicPr preferRelativeResize="0"/>
            <p:nvPr/>
          </p:nvPicPr>
          <p:blipFill rotWithShape="1">
            <a:blip r:embed="rId4">
              <a:alphaModFix/>
            </a:blip>
            <a:srcRect b="1364" l="2554" r="2487" t="1877"/>
            <a:stretch/>
          </p:blipFill>
          <p:spPr>
            <a:xfrm>
              <a:off x="5571175" y="382675"/>
              <a:ext cx="2937550" cy="4254350"/>
            </a:xfrm>
            <a:prstGeom prst="rect">
              <a:avLst/>
            </a:prstGeom>
            <a:noFill/>
            <a:ln>
              <a:noFill/>
            </a:ln>
          </p:spPr>
        </p:pic>
        <p:sp>
          <p:nvSpPr>
            <p:cNvPr id="85" name="Shape 85"/>
            <p:cNvSpPr/>
            <p:nvPr/>
          </p:nvSpPr>
          <p:spPr>
            <a:xfrm rot="-632303">
              <a:off x="4247012" y="2144403"/>
              <a:ext cx="987456" cy="41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sz="1000">
                  <a:solidFill>
                    <a:schemeClr val="dk1"/>
                  </a:solidFill>
                </a:rPr>
                <a:t>       BOX </a:t>
              </a:r>
              <a:r>
                <a:rPr b="1" lang="en">
                  <a:solidFill>
                    <a:schemeClr val="dk1"/>
                  </a:solidFill>
                </a:rPr>
                <a:t>2</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p:tgtEl>
                                          <p:spTgt spid="83"/>
                                        </p:tgtEl>
                                        <p:attrNameLst>
                                          <p:attrName>ppt_w</p:attrName>
                                        </p:attrNameLst>
                                      </p:cBhvr>
                                      <p:tavLst>
                                        <p:tav fmla="" tm="0">
                                          <p:val>
                                            <p:strVal val="0"/>
                                          </p:val>
                                        </p:tav>
                                        <p:tav fmla="" tm="100000">
                                          <p:val>
                                            <p:strVal val="#ppt_w"/>
                                          </p:val>
                                        </p:tav>
                                      </p:tavLst>
                                    </p:anim>
                                    <p:anim calcmode="lin" valueType="num">
                                      <p:cBhvr additive="base">
                                        <p:cTn dur="1000"/>
                                        <p:tgtEl>
                                          <p:spTgt spid="8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Shape 439"/>
          <p:cNvSpPr txBox="1"/>
          <p:nvPr>
            <p:ph type="title"/>
          </p:nvPr>
        </p:nvSpPr>
        <p:spPr>
          <a:xfrm>
            <a:off x="311700" y="445025"/>
            <a:ext cx="8520600" cy="8613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600" u="sng">
                <a:solidFill>
                  <a:srgbClr val="00008F"/>
                </a:solidFill>
              </a:rPr>
              <a:t>Thank You</a:t>
            </a:r>
            <a:r>
              <a:rPr lang="en"/>
              <a:t>	</a:t>
            </a:r>
            <a:endParaRPr/>
          </a:p>
        </p:txBody>
      </p:sp>
      <p:sp>
        <p:nvSpPr>
          <p:cNvPr id="440" name="Shape 440"/>
          <p:cNvSpPr txBox="1"/>
          <p:nvPr>
            <p:ph idx="1" type="body"/>
          </p:nvPr>
        </p:nvSpPr>
        <p:spPr>
          <a:xfrm>
            <a:off x="311700" y="812775"/>
            <a:ext cx="8520600" cy="3756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solidFill>
                <a:srgbClr val="000000"/>
              </a:solidFill>
            </a:endParaRPr>
          </a:p>
          <a:p>
            <a:pPr indent="-342900" lvl="0" marL="457200" rtl="0">
              <a:lnSpc>
                <a:spcPct val="200000"/>
              </a:lnSpc>
              <a:spcBef>
                <a:spcPts val="1600"/>
              </a:spcBef>
              <a:spcAft>
                <a:spcPts val="0"/>
              </a:spcAft>
              <a:buClr>
                <a:srgbClr val="000000"/>
              </a:buClr>
              <a:buSzPts val="1800"/>
              <a:buChar char="●"/>
            </a:pPr>
            <a:r>
              <a:rPr lang="en">
                <a:solidFill>
                  <a:srgbClr val="000000"/>
                </a:solidFill>
              </a:rPr>
              <a:t>Larry Clark, Editor-in-Chief and Vice President of Carl Fischer Publishing</a:t>
            </a:r>
            <a:endParaRPr>
              <a:solidFill>
                <a:srgbClr val="000000"/>
              </a:solidFill>
            </a:endParaRPr>
          </a:p>
          <a:p>
            <a:pPr indent="-342900" lvl="0" marL="457200" rtl="0">
              <a:lnSpc>
                <a:spcPct val="200000"/>
              </a:lnSpc>
              <a:spcBef>
                <a:spcPts val="0"/>
              </a:spcBef>
              <a:spcAft>
                <a:spcPts val="0"/>
              </a:spcAft>
              <a:buClr>
                <a:srgbClr val="000000"/>
              </a:buClr>
              <a:buSzPts val="1800"/>
              <a:buChar char="●"/>
            </a:pPr>
            <a:r>
              <a:rPr lang="en">
                <a:solidFill>
                  <a:srgbClr val="000000"/>
                </a:solidFill>
              </a:rPr>
              <a:t>Florida Chapter of the American School Band Director’s Association</a:t>
            </a:r>
            <a:endParaRPr>
              <a:solidFill>
                <a:srgbClr val="000000"/>
              </a:solidFill>
            </a:endParaRPr>
          </a:p>
          <a:p>
            <a:pPr indent="-342900" lvl="0" marL="457200">
              <a:lnSpc>
                <a:spcPct val="200000"/>
              </a:lnSpc>
              <a:spcBef>
                <a:spcPts val="0"/>
              </a:spcBef>
              <a:spcAft>
                <a:spcPts val="0"/>
              </a:spcAft>
              <a:buClr>
                <a:srgbClr val="000000"/>
              </a:buClr>
              <a:buSzPts val="1800"/>
              <a:buChar char="●"/>
            </a:pPr>
            <a:r>
              <a:rPr lang="en">
                <a:solidFill>
                  <a:srgbClr val="000000"/>
                </a:solidFill>
              </a:rPr>
              <a:t>All of you for being here! </a:t>
            </a:r>
            <a:endParaRPr>
              <a:solidFill>
                <a:srgbClr val="000000"/>
              </a:solidFill>
            </a:endParaRPr>
          </a:p>
        </p:txBody>
      </p:sp>
      <p:pic>
        <p:nvPicPr>
          <p:cNvPr id="441" name="Shape 441"/>
          <p:cNvPicPr preferRelativeResize="0"/>
          <p:nvPr/>
        </p:nvPicPr>
        <p:blipFill>
          <a:blip r:embed="rId3">
            <a:alphaModFix/>
          </a:blip>
          <a:stretch>
            <a:fillRect/>
          </a:stretch>
        </p:blipFill>
        <p:spPr>
          <a:xfrm>
            <a:off x="4205025" y="2740125"/>
            <a:ext cx="2041650" cy="17475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mph" presetID="8" presetSubtype="0">
                                  <p:stCondLst>
                                    <p:cond delay="0"/>
                                  </p:stCondLst>
                                  <p:childTnLst>
                                    <p:animRot by="-21600000">
                                      <p:cBhvr>
                                        <p:cTn dur="1000" fill="hold"/>
                                        <p:tgtEl>
                                          <p:spTgt spid="441"/>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9"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0" y="0"/>
            <a:ext cx="3981023" cy="5143500"/>
          </a:xfrm>
          <a:prstGeom prst="rect">
            <a:avLst/>
          </a:prstGeom>
          <a:noFill/>
          <a:ln>
            <a:noFill/>
          </a:ln>
        </p:spPr>
      </p:pic>
      <p:grpSp>
        <p:nvGrpSpPr>
          <p:cNvPr id="91" name="Shape 91"/>
          <p:cNvGrpSpPr/>
          <p:nvPr/>
        </p:nvGrpSpPr>
        <p:grpSpPr>
          <a:xfrm>
            <a:off x="4246504" y="337676"/>
            <a:ext cx="4205957" cy="4378371"/>
            <a:chOff x="4246465" y="551500"/>
            <a:chExt cx="4003385" cy="4164325"/>
          </a:xfrm>
        </p:grpSpPr>
        <p:pic>
          <p:nvPicPr>
            <p:cNvPr id="92" name="Shape 92"/>
            <p:cNvPicPr preferRelativeResize="0"/>
            <p:nvPr/>
          </p:nvPicPr>
          <p:blipFill rotWithShape="1">
            <a:blip r:embed="rId4">
              <a:alphaModFix/>
            </a:blip>
            <a:srcRect b="1221" l="2079" r="2962" t="1841"/>
            <a:stretch/>
          </p:blipFill>
          <p:spPr>
            <a:xfrm>
              <a:off x="5616200" y="551500"/>
              <a:ext cx="2633650" cy="4164325"/>
            </a:xfrm>
            <a:prstGeom prst="rect">
              <a:avLst/>
            </a:prstGeom>
            <a:noFill/>
            <a:ln>
              <a:noFill/>
            </a:ln>
          </p:spPr>
        </p:pic>
        <p:sp>
          <p:nvSpPr>
            <p:cNvPr id="93" name="Shape 93"/>
            <p:cNvSpPr/>
            <p:nvPr/>
          </p:nvSpPr>
          <p:spPr>
            <a:xfrm rot="-632303">
              <a:off x="4276087" y="2144415"/>
              <a:ext cx="987456" cy="41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sz="1000">
                  <a:solidFill>
                    <a:schemeClr val="dk1"/>
                  </a:solidFill>
                </a:rPr>
                <a:t>        BOX </a:t>
              </a:r>
              <a:r>
                <a:rPr b="1" lang="en">
                  <a:solidFill>
                    <a:schemeClr val="dk1"/>
                  </a:solidFill>
                </a:rPr>
                <a:t>3</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ppt_w</p:attrName>
                                        </p:attrNameLst>
                                      </p:cBhvr>
                                      <p:tavLst>
                                        <p:tav fmla="" tm="0">
                                          <p:val>
                                            <p:strVal val="0"/>
                                          </p:val>
                                        </p:tav>
                                        <p:tav fmla="" tm="100000">
                                          <p:val>
                                            <p:strVal val="#ppt_w"/>
                                          </p:val>
                                        </p:tav>
                                      </p:tavLst>
                                    </p:anim>
                                    <p:anim calcmode="lin" valueType="num">
                                      <p:cBhvr additive="base">
                                        <p:cTn dur="1000"/>
                                        <p:tgtEl>
                                          <p:spTgt spid="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Shape 98"/>
          <p:cNvSpPr/>
          <p:nvPr/>
        </p:nvSpPr>
        <p:spPr>
          <a:xfrm>
            <a:off x="4974675" y="202600"/>
            <a:ext cx="3601500" cy="468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99" name="Shape 99"/>
          <p:cNvPicPr preferRelativeResize="0"/>
          <p:nvPr/>
        </p:nvPicPr>
        <p:blipFill>
          <a:blip r:embed="rId3">
            <a:alphaModFix/>
          </a:blip>
          <a:stretch>
            <a:fillRect/>
          </a:stretch>
        </p:blipFill>
        <p:spPr>
          <a:xfrm>
            <a:off x="664050" y="193288"/>
            <a:ext cx="3714125" cy="4756925"/>
          </a:xfrm>
          <a:prstGeom prst="rect">
            <a:avLst/>
          </a:prstGeom>
          <a:noFill/>
          <a:ln>
            <a:noFill/>
          </a:ln>
        </p:spPr>
      </p:pic>
      <p:pic>
        <p:nvPicPr>
          <p:cNvPr id="100" name="Shape 100"/>
          <p:cNvPicPr preferRelativeResize="0"/>
          <p:nvPr/>
        </p:nvPicPr>
        <p:blipFill>
          <a:blip r:embed="rId4">
            <a:alphaModFix/>
          </a:blip>
          <a:stretch>
            <a:fillRect/>
          </a:stretch>
        </p:blipFill>
        <p:spPr>
          <a:xfrm>
            <a:off x="4995688" y="193300"/>
            <a:ext cx="3559475" cy="4756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000"/>
                                        <p:tgtEl>
                                          <p:spTgt spid="9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1000"/>
                                        <p:tgtEl>
                                          <p:spTgt spid="10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Shape 105"/>
          <p:cNvPicPr preferRelativeResize="0"/>
          <p:nvPr/>
        </p:nvPicPr>
        <p:blipFill>
          <a:blip r:embed="rId3">
            <a:alphaModFix/>
          </a:blip>
          <a:stretch>
            <a:fillRect/>
          </a:stretch>
        </p:blipFill>
        <p:spPr>
          <a:xfrm>
            <a:off x="0" y="0"/>
            <a:ext cx="9144000" cy="5143501"/>
          </a:xfrm>
          <a:prstGeom prst="rect">
            <a:avLst/>
          </a:prstGeom>
          <a:noFill/>
          <a:ln>
            <a:noFill/>
          </a:ln>
        </p:spPr>
      </p:pic>
      <p:sp>
        <p:nvSpPr>
          <p:cNvPr id="106" name="Shape 106"/>
          <p:cNvSpPr txBox="1"/>
          <p:nvPr>
            <p:ph idx="1" type="body"/>
          </p:nvPr>
        </p:nvSpPr>
        <p:spPr>
          <a:xfrm>
            <a:off x="2119800" y="863550"/>
            <a:ext cx="4904400" cy="3416400"/>
          </a:xfrm>
          <a:prstGeom prst="rect">
            <a:avLst/>
          </a:prstGeom>
          <a:solidFill>
            <a:srgbClr val="000000"/>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3F3F3"/>
                </a:solidFill>
              </a:rPr>
              <a:t>We Must </a:t>
            </a:r>
            <a:endParaRPr b="1" sz="4800">
              <a:solidFill>
                <a:srgbClr val="F3F3F3"/>
              </a:solidFill>
            </a:endParaRPr>
          </a:p>
          <a:p>
            <a:pPr indent="0" lvl="0" marL="0" rtl="0" algn="ctr">
              <a:spcBef>
                <a:spcPts val="1600"/>
              </a:spcBef>
              <a:spcAft>
                <a:spcPts val="0"/>
              </a:spcAft>
              <a:buNone/>
            </a:pPr>
            <a:r>
              <a:rPr b="1" lang="en" sz="4800">
                <a:solidFill>
                  <a:srgbClr val="F3F3F3"/>
                </a:solidFill>
              </a:rPr>
              <a:t>Teach Them </a:t>
            </a:r>
            <a:endParaRPr b="1" sz="4800">
              <a:solidFill>
                <a:srgbClr val="F3F3F3"/>
              </a:solidFill>
            </a:endParaRPr>
          </a:p>
          <a:p>
            <a:pPr indent="0" lvl="0" marL="0" algn="ctr">
              <a:spcBef>
                <a:spcPts val="1600"/>
              </a:spcBef>
              <a:spcAft>
                <a:spcPts val="1600"/>
              </a:spcAft>
              <a:buNone/>
            </a:pPr>
            <a:r>
              <a:rPr b="1" lang="en" sz="4800">
                <a:solidFill>
                  <a:srgbClr val="F3F3F3"/>
                </a:solidFill>
              </a:rPr>
              <a:t>the Language</a:t>
            </a:r>
            <a:endParaRPr b="1" sz="4800">
              <a:solidFill>
                <a:srgbClr val="F3F3F3"/>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ph type="title"/>
          </p:nvPr>
        </p:nvSpPr>
        <p:spPr>
          <a:xfrm>
            <a:off x="311700" y="3236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u="sng">
                <a:solidFill>
                  <a:srgbClr val="CC0000"/>
                </a:solidFill>
              </a:rPr>
              <a:t>Tempo Terms</a:t>
            </a:r>
            <a:endParaRPr b="1" u="sng">
              <a:solidFill>
                <a:srgbClr val="CC0000"/>
              </a:solidFill>
            </a:endParaRPr>
          </a:p>
        </p:txBody>
      </p:sp>
      <p:sp>
        <p:nvSpPr>
          <p:cNvPr id="112" name="Shape 112"/>
          <p:cNvSpPr txBox="1"/>
          <p:nvPr>
            <p:ph idx="1" type="body"/>
          </p:nvPr>
        </p:nvSpPr>
        <p:spPr>
          <a:xfrm>
            <a:off x="311700" y="896325"/>
            <a:ext cx="8520600" cy="41370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1700">
                <a:solidFill>
                  <a:srgbClr val="000000"/>
                </a:solidFill>
              </a:rPr>
              <a:t>A Tempo  -  back to the original tempo</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Adagio  -  rather slow</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Allargando - gradually broadening style and slowing tempo</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Allegro - a brisk lively tempo</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Andante - moderately paced; at a walking pace.</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Moderato - a moderate tempo that is slower than allegretto but faster than andante</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Poco a poco - little by little</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Presto - very fast</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Ritardando - gradually getting slower</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Rubato - with some freedom of time; robbed time</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Stringendo - gradually getting faster</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Subito -  suddenly</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Vivace - lively or vivacious manner</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Piu Mosso - more motion</a:t>
            </a:r>
            <a:endParaRPr sz="1700">
              <a:solidFill>
                <a:srgbClr val="000000"/>
              </a:solidFill>
            </a:endParaRPr>
          </a:p>
          <a:p>
            <a:pPr indent="0" lvl="0" marL="0" rtl="0">
              <a:lnSpc>
                <a:spcPct val="100000"/>
              </a:lnSpc>
              <a:spcBef>
                <a:spcPts val="0"/>
              </a:spcBef>
              <a:spcAft>
                <a:spcPts val="0"/>
              </a:spcAft>
              <a:buNone/>
            </a:pPr>
            <a:r>
              <a:rPr lang="en" sz="1700">
                <a:solidFill>
                  <a:srgbClr val="000000"/>
                </a:solidFill>
              </a:rPr>
              <a:t>Meno Mosso - less motion</a:t>
            </a:r>
            <a:endParaRPr sz="1700">
              <a:solidFill>
                <a:srgbClr val="000000"/>
              </a:solidFill>
            </a:endParaRPr>
          </a:p>
          <a:p>
            <a:pPr indent="0" lvl="0" marL="0" rtl="0">
              <a:lnSpc>
                <a:spcPct val="100000"/>
              </a:lnSpc>
              <a:spcBef>
                <a:spcPts val="0"/>
              </a:spcBef>
              <a:spcAft>
                <a:spcPts val="0"/>
              </a:spcAft>
              <a:buNone/>
            </a:pPr>
            <a:r>
              <a:t/>
            </a:r>
            <a:endParaRPr sz="1600"/>
          </a:p>
          <a:p>
            <a:pPr indent="0" lvl="0" marL="0">
              <a:lnSpc>
                <a:spcPct val="100000"/>
              </a:lnSpc>
              <a:spcBef>
                <a:spcPts val="0"/>
              </a:spcBef>
              <a:spcAft>
                <a:spcPts val="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